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98" r:id="rId2"/>
    <p:sldId id="285" r:id="rId3"/>
    <p:sldId id="290" r:id="rId4"/>
    <p:sldId id="291" r:id="rId5"/>
    <p:sldId id="302" r:id="rId6"/>
    <p:sldId id="275" r:id="rId7"/>
    <p:sldId id="292" r:id="rId8"/>
    <p:sldId id="307" r:id="rId9"/>
    <p:sldId id="297" r:id="rId10"/>
    <p:sldId id="282" r:id="rId11"/>
    <p:sldId id="272" r:id="rId12"/>
    <p:sldId id="273" r:id="rId13"/>
    <p:sldId id="303" r:id="rId14"/>
    <p:sldId id="296" r:id="rId15"/>
    <p:sldId id="301" r:id="rId16"/>
    <p:sldId id="295" r:id="rId17"/>
    <p:sldId id="293" r:id="rId18"/>
    <p:sldId id="308" r:id="rId19"/>
    <p:sldId id="286" r:id="rId20"/>
    <p:sldId id="305" r:id="rId21"/>
    <p:sldId id="294" r:id="rId22"/>
    <p:sldId id="280" r:id="rId23"/>
    <p:sldId id="2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2FE7516-C955-6748-A76E-939FB1FBF974}">
          <p14:sldIdLst>
            <p14:sldId id="298"/>
            <p14:sldId id="285"/>
            <p14:sldId id="290"/>
          </p14:sldIdLst>
        </p14:section>
        <p14:section name="1. システム俯瞰" id="{F5AD50FE-61F2-164D-B38D-21F6EA257E5D}">
          <p14:sldIdLst>
            <p14:sldId id="291"/>
            <p14:sldId id="302"/>
            <p14:sldId id="275"/>
          </p14:sldIdLst>
        </p14:section>
        <p14:section name="ARアプリ" id="{C9A5E5C8-4F70-324A-806F-1BEF14A995D1}">
          <p14:sldIdLst>
            <p14:sldId id="292"/>
            <p14:sldId id="307"/>
            <p14:sldId id="297"/>
            <p14:sldId id="282"/>
            <p14:sldId id="272"/>
            <p14:sldId id="273"/>
            <p14:sldId id="303"/>
            <p14:sldId id="296"/>
            <p14:sldId id="301"/>
            <p14:sldId id="295"/>
          </p14:sldIdLst>
        </p14:section>
        <p14:section name="コンテンツ管理画面" id="{7C6F1969-A921-EE44-A760-78D5916742BB}">
          <p14:sldIdLst>
            <p14:sldId id="293"/>
            <p14:sldId id="308"/>
            <p14:sldId id="286"/>
            <p14:sldId id="305"/>
          </p14:sldIdLst>
        </p14:section>
        <p14:section name="開発プロジェクト" id="{3457F1A2-B541-FD4D-8B28-691C858CA5C3}">
          <p14:sldIdLst>
            <p14:sldId id="294"/>
            <p14:sldId id="280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24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0E7"/>
    <a:srgbClr val="14A1E7"/>
    <a:srgbClr val="00A0E7"/>
    <a:srgbClr val="0066FF"/>
    <a:srgbClr val="A5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2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328" y="160"/>
      </p:cViewPr>
      <p:guideLst>
        <p:guide orient="horz" pos="618"/>
        <p:guide pos="24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02444-3DC1-4369-B2A8-A46D63EF03AF}" type="datetimeFigureOut">
              <a:rPr kumimoji="1" lang="ja-JP" altLang="en-US" smtClean="0"/>
              <a:t>2020/11/3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DA1DB-F4DE-4721-B9C7-644687E211D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25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0376" y="1489364"/>
            <a:ext cx="8915399" cy="22627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0376" y="3752144"/>
            <a:ext cx="8915399" cy="58894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/>
          <p:nvPr/>
        </p:nvSpPr>
        <p:spPr bwMode="auto">
          <a:xfrm flipV="1">
            <a:off x="0" y="-3"/>
            <a:ext cx="1138843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A0E7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964" y="41560"/>
            <a:ext cx="9439563" cy="42416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586102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1pPr>
            <a:lvl2pPr marL="8001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2pPr>
            <a:lvl3pPr marL="1257300" indent="-3429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3pPr>
            <a:lvl4pPr marL="1600200" indent="-2286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4pPr>
            <a:lvl5pPr marL="2057400" indent="-228600">
              <a:buClr>
                <a:srgbClr val="00A0E7"/>
              </a:buClr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FC7FC04C-4975-46EC-A609-F7DE0D5B1B51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09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85" y="1960200"/>
            <a:ext cx="8915399" cy="1468800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485" y="3431579"/>
            <a:ext cx="8915399" cy="860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8311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00A0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9B1180D-AEEF-4A49-9AD0-F593D895B80A}"/>
              </a:ext>
            </a:extLst>
          </p:cNvPr>
          <p:cNvSpPr txBox="1"/>
          <p:nvPr userDrawn="1"/>
        </p:nvSpPr>
        <p:spPr>
          <a:xfrm>
            <a:off x="182880" y="6596390"/>
            <a:ext cx="9511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00A0E7"/>
                </a:solidFill>
              </a:rPr>
              <a:t>© Ms</a:t>
            </a:r>
            <a:r>
              <a:rPr kumimoji="1" lang="ja-JP" altLang="en-US" sz="1100" dirty="0">
                <a:solidFill>
                  <a:srgbClr val="00A0E7"/>
                </a:solidFill>
              </a:rPr>
              <a:t> </a:t>
            </a:r>
            <a:r>
              <a:rPr kumimoji="1" lang="en-US" altLang="ja-JP" sz="1100" dirty="0">
                <a:solidFill>
                  <a:srgbClr val="00A0E7"/>
                </a:solidFill>
              </a:rPr>
              <a:t>2019</a:t>
            </a:r>
            <a:r>
              <a:rPr kumimoji="1" lang="ja-JP" altLang="en-US" sz="1100" dirty="0">
                <a:solidFill>
                  <a:srgbClr val="00A0E7"/>
                </a:solidFill>
              </a:rPr>
              <a:t> </a:t>
            </a:r>
            <a:r>
              <a:rPr kumimoji="1" lang="en-US" altLang="ja-JP" sz="1100" dirty="0">
                <a:solidFill>
                  <a:srgbClr val="00A0E7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6626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rcode-place.azurewebsites.net/Barcode/jan" TargetMode="External"/><Relationship Id="rId2" Type="http://schemas.openxmlformats.org/officeDocument/2006/relationships/hyperlink" Target="https://tool-taro.com/hash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2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30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8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18" Type="http://schemas.openxmlformats.org/officeDocument/2006/relationships/image" Target="../media/image29.svg"/><Relationship Id="rId3" Type="http://schemas.openxmlformats.org/officeDocument/2006/relationships/image" Target="../media/image2.svg"/><Relationship Id="rId21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4.png"/><Relationship Id="rId10" Type="http://schemas.openxmlformats.org/officeDocument/2006/relationships/image" Target="../media/image11.svg"/><Relationship Id="rId19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3.svg"/><Relationship Id="rId22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CC420E-D7F4-4D68-B2C4-D24762D228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24625"/>
            <a:ext cx="779462" cy="263525"/>
          </a:xfrm>
          <a:prstGeom prst="rect">
            <a:avLst/>
          </a:prstGeo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j-ea"/>
                <a:ea typeface="+mj-ea"/>
              </a:rPr>
              <a:pPr/>
              <a:t>1</a:t>
            </a:fld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E4AF4681-D5FB-4218-8582-63DB061BE28D}"/>
              </a:ext>
            </a:extLst>
          </p:cNvPr>
          <p:cNvSpPr txBox="1">
            <a:spLocks/>
          </p:cNvSpPr>
          <p:nvPr/>
        </p:nvSpPr>
        <p:spPr>
          <a:xfrm>
            <a:off x="2980528" y="2628825"/>
            <a:ext cx="6230943" cy="800175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>
                <a:latin typeface="+mj-ea"/>
              </a:rPr>
              <a:t>卒</a:t>
            </a:r>
            <a:r>
              <a:rPr lang="en-US" altLang="ja-JP" dirty="0">
                <a:latin typeface="+mj-ea"/>
              </a:rPr>
              <a:t>ARu	 </a:t>
            </a:r>
            <a:r>
              <a:rPr lang="ja-JP" altLang="en-US" dirty="0">
                <a:latin typeface="+mj-ea"/>
              </a:rPr>
              <a:t>基本設計書</a:t>
            </a:r>
          </a:p>
        </p:txBody>
      </p:sp>
      <p:sp>
        <p:nvSpPr>
          <p:cNvPr id="12" name="字幕 2">
            <a:extLst>
              <a:ext uri="{FF2B5EF4-FFF2-40B4-BE49-F238E27FC236}">
                <a16:creationId xmlns:a16="http://schemas.microsoft.com/office/drawing/2014/main" id="{BAF3AF88-ED06-420F-8797-BE945A07A602}"/>
              </a:ext>
            </a:extLst>
          </p:cNvPr>
          <p:cNvSpPr txBox="1">
            <a:spLocks/>
          </p:cNvSpPr>
          <p:nvPr/>
        </p:nvSpPr>
        <p:spPr>
          <a:xfrm>
            <a:off x="3046516" y="3598606"/>
            <a:ext cx="5839700" cy="588948"/>
          </a:xfrm>
          <a:prstGeom prst="rect">
            <a:avLst/>
          </a:prstGeom>
        </p:spPr>
        <p:txBody>
          <a:bodyPr anchor="t"/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kumimoji="1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Ver3.00   Date 2020/10/12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39BF917-30E9-4717-8D36-97A5579E8E62}"/>
              </a:ext>
            </a:extLst>
          </p:cNvPr>
          <p:cNvSpPr txBox="1"/>
          <p:nvPr/>
        </p:nvSpPr>
        <p:spPr>
          <a:xfrm>
            <a:off x="5186399" y="4756968"/>
            <a:ext cx="2205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+mj-ea"/>
                <a:ea typeface="+mj-ea"/>
              </a:rPr>
              <a:t>株式会社 </a:t>
            </a:r>
            <a:r>
              <a:rPr kumimoji="1" lang="en-US" altLang="ja-JP" sz="2800" dirty="0">
                <a:latin typeface="+mj-ea"/>
                <a:ea typeface="+mj-ea"/>
              </a:rPr>
              <a:t>Ms</a:t>
            </a:r>
            <a:endParaRPr kumimoji="1" lang="ja-JP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9607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545BE637-8F2D-B341-BEBA-E765A8150DD4}"/>
              </a:ext>
            </a:extLst>
          </p:cNvPr>
          <p:cNvSpPr/>
          <p:nvPr/>
        </p:nvSpPr>
        <p:spPr>
          <a:xfrm>
            <a:off x="2137121" y="1083720"/>
            <a:ext cx="5118083" cy="4522050"/>
          </a:xfrm>
          <a:prstGeom prst="roundRect">
            <a:avLst>
              <a:gd name="adj" fmla="val 457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900">
              <a:latin typeface="+mn-ea"/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99B60A5D-032D-7E48-AC27-DD9622FE8444}"/>
              </a:ext>
            </a:extLst>
          </p:cNvPr>
          <p:cNvSpPr/>
          <p:nvPr/>
        </p:nvSpPr>
        <p:spPr>
          <a:xfrm>
            <a:off x="8500234" y="1083720"/>
            <a:ext cx="3007519" cy="3423504"/>
          </a:xfrm>
          <a:prstGeom prst="roundRect">
            <a:avLst>
              <a:gd name="adj" fmla="val 706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90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7EEBD-D061-4377-B9C1-00C57E7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233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10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E8351C-CE17-4DBA-A7EE-FECE8DD468ED}"/>
              </a:ext>
            </a:extLst>
          </p:cNvPr>
          <p:cNvSpPr/>
          <p:nvPr/>
        </p:nvSpPr>
        <p:spPr>
          <a:xfrm>
            <a:off x="370151" y="1423815"/>
            <a:ext cx="1263535" cy="224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Start / splash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B5132D4-1874-4B73-9A2B-CC804DBF6DE8}"/>
              </a:ext>
            </a:extLst>
          </p:cNvPr>
          <p:cNvSpPr/>
          <p:nvPr/>
        </p:nvSpPr>
        <p:spPr>
          <a:xfrm>
            <a:off x="3541266" y="2688165"/>
            <a:ext cx="988833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Scan barcode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フローチャート: 判断 22">
            <a:extLst>
              <a:ext uri="{FF2B5EF4-FFF2-40B4-BE49-F238E27FC236}">
                <a16:creationId xmlns:a16="http://schemas.microsoft.com/office/drawing/2014/main" id="{5CA03814-B3C9-4F05-BFCA-7275A5BAB9F9}"/>
              </a:ext>
            </a:extLst>
          </p:cNvPr>
          <p:cNvSpPr/>
          <p:nvPr/>
        </p:nvSpPr>
        <p:spPr>
          <a:xfrm>
            <a:off x="2288629" y="3599699"/>
            <a:ext cx="1130490" cy="44407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0078FB0-FC60-4DDB-8F84-EFE4957E42A3}"/>
              </a:ext>
            </a:extLst>
          </p:cNvPr>
          <p:cNvCxnSpPr>
            <a:cxnSpLocks/>
            <a:stCxn id="54" idx="2"/>
            <a:endCxn id="23" idx="0"/>
          </p:cNvCxnSpPr>
          <p:nvPr/>
        </p:nvCxnSpPr>
        <p:spPr>
          <a:xfrm flipH="1">
            <a:off x="2853874" y="3052310"/>
            <a:ext cx="1" cy="547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0864A1B-01D8-478C-BDB9-972602D61C9A}"/>
              </a:ext>
            </a:extLst>
          </p:cNvPr>
          <p:cNvSpPr/>
          <p:nvPr/>
        </p:nvSpPr>
        <p:spPr>
          <a:xfrm>
            <a:off x="2222107" y="4534937"/>
            <a:ext cx="1263535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call api</a:t>
            </a:r>
          </a:p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GET /{albumid}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EEF70CC-91D0-4F4B-993F-0E77771F4194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2853874" y="4043778"/>
            <a:ext cx="1" cy="49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D158D8D-3DFC-472D-8F82-E517961ACBAD}"/>
              </a:ext>
            </a:extLst>
          </p:cNvPr>
          <p:cNvSpPr txBox="1"/>
          <p:nvPr/>
        </p:nvSpPr>
        <p:spPr>
          <a:xfrm>
            <a:off x="3321488" y="3601740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7DA30BC-0A5B-419B-B2AD-C320C84D5E2D}"/>
              </a:ext>
            </a:extLst>
          </p:cNvPr>
          <p:cNvSpPr txBox="1"/>
          <p:nvPr/>
        </p:nvSpPr>
        <p:spPr>
          <a:xfrm>
            <a:off x="2846346" y="4030709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49" name="フローチャート: 判断 48">
            <a:extLst>
              <a:ext uri="{FF2B5EF4-FFF2-40B4-BE49-F238E27FC236}">
                <a16:creationId xmlns:a16="http://schemas.microsoft.com/office/drawing/2014/main" id="{A3350997-6B98-4E93-BF95-29CA7454D4F5}"/>
              </a:ext>
            </a:extLst>
          </p:cNvPr>
          <p:cNvSpPr/>
          <p:nvPr/>
        </p:nvSpPr>
        <p:spPr>
          <a:xfrm>
            <a:off x="8814950" y="2422164"/>
            <a:ext cx="1630682" cy="612648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Match marker? 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7A2AE19E-FAE6-4CCE-85B1-2545472DA038}"/>
              </a:ext>
            </a:extLst>
          </p:cNvPr>
          <p:cNvCxnSpPr>
            <a:cxnSpLocks/>
            <a:stCxn id="49" idx="2"/>
            <a:endCxn id="81" idx="0"/>
          </p:cNvCxnSpPr>
          <p:nvPr/>
        </p:nvCxnSpPr>
        <p:spPr>
          <a:xfrm flipH="1">
            <a:off x="9623340" y="3034812"/>
            <a:ext cx="6951" cy="41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4B1B03-22BE-403C-8EAA-80F09B3AF5DC}"/>
              </a:ext>
            </a:extLst>
          </p:cNvPr>
          <p:cNvCxnSpPr>
            <a:cxnSpLocks/>
            <a:stCxn id="66" idx="2"/>
            <a:endCxn id="49" idx="0"/>
          </p:cNvCxnSpPr>
          <p:nvPr/>
        </p:nvCxnSpPr>
        <p:spPr>
          <a:xfrm>
            <a:off x="9623341" y="1956483"/>
            <a:ext cx="6950" cy="465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D0A0EDB9-2D55-4E0F-8740-C83E1E91C9B4}"/>
              </a:ext>
            </a:extLst>
          </p:cNvPr>
          <p:cNvSpPr txBox="1"/>
          <p:nvPr/>
        </p:nvSpPr>
        <p:spPr>
          <a:xfrm>
            <a:off x="9592891" y="3040869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B693C760-B6CE-48C6-BF05-D3C61737D1EC}"/>
              </a:ext>
            </a:extLst>
          </p:cNvPr>
          <p:cNvSpPr txBox="1"/>
          <p:nvPr/>
        </p:nvSpPr>
        <p:spPr>
          <a:xfrm>
            <a:off x="10408671" y="2515286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1A0C5FD-B036-4A7B-B23C-B8B1F459946C}"/>
              </a:ext>
            </a:extLst>
          </p:cNvPr>
          <p:cNvSpPr/>
          <p:nvPr/>
        </p:nvSpPr>
        <p:spPr>
          <a:xfrm>
            <a:off x="8769032" y="3445339"/>
            <a:ext cx="1708615" cy="5051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play movie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正方形/長方形 37">
            <a:extLst>
              <a:ext uri="{FF2B5EF4-FFF2-40B4-BE49-F238E27FC236}">
                <a16:creationId xmlns:a16="http://schemas.microsoft.com/office/drawing/2014/main" id="{781CA317-2506-454E-B3D3-5E08C4A666CA}"/>
              </a:ext>
            </a:extLst>
          </p:cNvPr>
          <p:cNvSpPr/>
          <p:nvPr/>
        </p:nvSpPr>
        <p:spPr>
          <a:xfrm>
            <a:off x="8991573" y="1585917"/>
            <a:ext cx="1263535" cy="3705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start camera for</a:t>
            </a:r>
          </a:p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AR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正方形/長方形 4">
            <a:extLst>
              <a:ext uri="{FF2B5EF4-FFF2-40B4-BE49-F238E27FC236}">
                <a16:creationId xmlns:a16="http://schemas.microsoft.com/office/drawing/2014/main" id="{D1E8351C-CE17-4DBA-A7EE-FECE8DD468ED}"/>
              </a:ext>
            </a:extLst>
          </p:cNvPr>
          <p:cNvSpPr/>
          <p:nvPr/>
        </p:nvSpPr>
        <p:spPr>
          <a:xfrm>
            <a:off x="2226061" y="1263700"/>
            <a:ext cx="4919096" cy="1015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Home screen</a:t>
            </a:r>
          </a:p>
          <a:p>
            <a:endParaRPr kumimoji="1" lang="en-US" altLang="ja-JP" sz="900" dirty="0">
              <a:solidFill>
                <a:schemeClr val="tx1"/>
              </a:solidFill>
              <a:latin typeface="+mn-ea"/>
            </a:endParaRPr>
          </a:p>
          <a:p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Menu: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Input Album ID (Text field)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Scan a barcode of Album ID (camera)</a:t>
            </a:r>
          </a:p>
          <a:p>
            <a:pPr marL="228600" indent="-228600">
              <a:buAutoNum type="arabicPeriod"/>
            </a:pPr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Run AR camera   ※The app can run AR camera when Album ID was saved.</a:t>
            </a:r>
          </a:p>
        </p:txBody>
      </p:sp>
      <p:cxnSp>
        <p:nvCxnSpPr>
          <p:cNvPr id="128" name="Straight Arrow Connector 127"/>
          <p:cNvCxnSpPr>
            <a:cxnSpLocks/>
            <a:endCxn id="18" idx="0"/>
          </p:cNvCxnSpPr>
          <p:nvPr/>
        </p:nvCxnSpPr>
        <p:spPr>
          <a:xfrm>
            <a:off x="4035683" y="2273458"/>
            <a:ext cx="0" cy="41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77">
            <a:extLst>
              <a:ext uri="{FF2B5EF4-FFF2-40B4-BE49-F238E27FC236}">
                <a16:creationId xmlns:a16="http://schemas.microsoft.com/office/drawing/2014/main" id="{FF409FBF-2559-4605-BFAE-60173DCE221F}"/>
              </a:ext>
            </a:extLst>
          </p:cNvPr>
          <p:cNvSpPr txBox="1"/>
          <p:nvPr/>
        </p:nvSpPr>
        <p:spPr>
          <a:xfrm>
            <a:off x="2597374" y="2265942"/>
            <a:ext cx="2992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1</a:t>
            </a:r>
          </a:p>
        </p:txBody>
      </p:sp>
      <p:sp>
        <p:nvSpPr>
          <p:cNvPr id="151" name="テキスト ボックス 77">
            <a:extLst>
              <a:ext uri="{FF2B5EF4-FFF2-40B4-BE49-F238E27FC236}">
                <a16:creationId xmlns:a16="http://schemas.microsoft.com/office/drawing/2014/main" id="{FF409FBF-2559-4605-BFAE-60173DCE221F}"/>
              </a:ext>
            </a:extLst>
          </p:cNvPr>
          <p:cNvSpPr txBox="1"/>
          <p:nvPr/>
        </p:nvSpPr>
        <p:spPr>
          <a:xfrm>
            <a:off x="7262954" y="1548500"/>
            <a:ext cx="12698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Android Only: Back</a:t>
            </a:r>
          </a:p>
        </p:txBody>
      </p:sp>
      <p:cxnSp>
        <p:nvCxnSpPr>
          <p:cNvPr id="158" name="Straight Arrow Connector 157"/>
          <p:cNvCxnSpPr>
            <a:cxnSpLocks/>
            <a:stCxn id="29" idx="2"/>
            <a:endCxn id="125" idx="1"/>
          </p:cNvCxnSpPr>
          <p:nvPr/>
        </p:nvCxnSpPr>
        <p:spPr>
          <a:xfrm>
            <a:off x="2853875" y="4905503"/>
            <a:ext cx="5427" cy="22422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4">
            <a:extLst>
              <a:ext uri="{FF2B5EF4-FFF2-40B4-BE49-F238E27FC236}">
                <a16:creationId xmlns:a16="http://schemas.microsoft.com/office/drawing/2014/main" id="{07135545-C4CA-4E32-BCC6-3F1B6E865050}"/>
              </a:ext>
            </a:extLst>
          </p:cNvPr>
          <p:cNvSpPr/>
          <p:nvPr/>
        </p:nvSpPr>
        <p:spPr>
          <a:xfrm>
            <a:off x="2322619" y="2688165"/>
            <a:ext cx="1062511" cy="3641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Input Album ID</a:t>
            </a:r>
          </a:p>
        </p:txBody>
      </p:sp>
      <p:sp>
        <p:nvSpPr>
          <p:cNvPr id="55" name="テキスト ボックス 77">
            <a:extLst>
              <a:ext uri="{FF2B5EF4-FFF2-40B4-BE49-F238E27FC236}">
                <a16:creationId xmlns:a16="http://schemas.microsoft.com/office/drawing/2014/main" id="{2D46DC06-E76B-42C7-93FC-199AEFEE88DF}"/>
              </a:ext>
            </a:extLst>
          </p:cNvPr>
          <p:cNvSpPr txBox="1"/>
          <p:nvPr/>
        </p:nvSpPr>
        <p:spPr>
          <a:xfrm>
            <a:off x="3768350" y="2273569"/>
            <a:ext cx="245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2</a:t>
            </a:r>
          </a:p>
        </p:txBody>
      </p:sp>
      <p:cxnSp>
        <p:nvCxnSpPr>
          <p:cNvPr id="56" name="Elbow Connector 130">
            <a:extLst>
              <a:ext uri="{FF2B5EF4-FFF2-40B4-BE49-F238E27FC236}">
                <a16:creationId xmlns:a16="http://schemas.microsoft.com/office/drawing/2014/main" id="{68741BD4-0677-4B59-A353-2FDB9E10CF8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2853875" y="2273458"/>
            <a:ext cx="6591" cy="41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130">
            <a:extLst>
              <a:ext uri="{FF2B5EF4-FFF2-40B4-BE49-F238E27FC236}">
                <a16:creationId xmlns:a16="http://schemas.microsoft.com/office/drawing/2014/main" id="{E56192AB-DA6A-4AC3-A408-97CADFDEEB70}"/>
              </a:ext>
            </a:extLst>
          </p:cNvPr>
          <p:cNvCxnSpPr>
            <a:cxnSpLocks/>
            <a:stCxn id="115" idx="0"/>
            <a:endCxn id="87" idx="0"/>
          </p:cNvCxnSpPr>
          <p:nvPr/>
        </p:nvCxnSpPr>
        <p:spPr>
          <a:xfrm flipV="1">
            <a:off x="3036464" y="3275448"/>
            <a:ext cx="779039" cy="1186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48">
            <a:extLst>
              <a:ext uri="{FF2B5EF4-FFF2-40B4-BE49-F238E27FC236}">
                <a16:creationId xmlns:a16="http://schemas.microsoft.com/office/drawing/2014/main" id="{3997E68C-7A4B-413E-B21F-9E23105F5B9C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1072112" y="1957050"/>
            <a:ext cx="1149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77">
            <a:extLst>
              <a:ext uri="{FF2B5EF4-FFF2-40B4-BE49-F238E27FC236}">
                <a16:creationId xmlns:a16="http://schemas.microsoft.com/office/drawing/2014/main" id="{657CB663-6F04-498F-9668-A18571C05C3D}"/>
              </a:ext>
            </a:extLst>
          </p:cNvPr>
          <p:cNvSpPr txBox="1"/>
          <p:nvPr/>
        </p:nvSpPr>
        <p:spPr>
          <a:xfrm>
            <a:off x="1192549" y="1760548"/>
            <a:ext cx="1015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Android: Back </a:t>
            </a: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6FF7950A-2E46-4218-8F06-3F81ECDC4C60}"/>
              </a:ext>
            </a:extLst>
          </p:cNvPr>
          <p:cNvSpPr/>
          <p:nvPr/>
        </p:nvSpPr>
        <p:spPr>
          <a:xfrm>
            <a:off x="370151" y="1841634"/>
            <a:ext cx="701961" cy="2308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+mn-ea"/>
              </a:rPr>
              <a:t>End</a:t>
            </a:r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1" name="Elbow Connector 130">
            <a:extLst>
              <a:ext uri="{FF2B5EF4-FFF2-40B4-BE49-F238E27FC236}">
                <a16:creationId xmlns:a16="http://schemas.microsoft.com/office/drawing/2014/main" id="{08DC8CD7-FF15-47B1-96C2-1D664708BA4D}"/>
              </a:ext>
            </a:extLst>
          </p:cNvPr>
          <p:cNvCxnSpPr>
            <a:cxnSpLocks/>
            <a:stCxn id="120" idx="1"/>
          </p:cNvCxnSpPr>
          <p:nvPr/>
        </p:nvCxnSpPr>
        <p:spPr>
          <a:xfrm flipV="1">
            <a:off x="6860569" y="2288028"/>
            <a:ext cx="0" cy="22192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E8F9D61-E9F1-4159-9410-6EA6E0898A8D}"/>
              </a:ext>
            </a:extLst>
          </p:cNvPr>
          <p:cNvSpPr txBox="1"/>
          <p:nvPr/>
        </p:nvSpPr>
        <p:spPr>
          <a:xfrm>
            <a:off x="3541636" y="4501419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error</a:t>
            </a:r>
            <a:endParaRPr kumimoji="1" lang="ja-JP" altLang="en-US" sz="900" dirty="0">
              <a:latin typeface="+mn-ea"/>
            </a:endParaRPr>
          </a:p>
        </p:txBody>
      </p:sp>
      <p:cxnSp>
        <p:nvCxnSpPr>
          <p:cNvPr id="34" name="Straight Arrow Connector 33"/>
          <p:cNvCxnSpPr>
            <a:cxnSpLocks/>
            <a:stCxn id="66" idx="1"/>
            <a:endCxn id="99" idx="3"/>
          </p:cNvCxnSpPr>
          <p:nvPr/>
        </p:nvCxnSpPr>
        <p:spPr>
          <a:xfrm flipH="1">
            <a:off x="7145157" y="1771200"/>
            <a:ext cx="18464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5" idx="3"/>
          </p:cNvCxnSpPr>
          <p:nvPr/>
        </p:nvCxnSpPr>
        <p:spPr>
          <a:xfrm>
            <a:off x="1633686" y="1536037"/>
            <a:ext cx="573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77">
            <a:extLst>
              <a:ext uri="{FF2B5EF4-FFF2-40B4-BE49-F238E27FC236}">
                <a16:creationId xmlns:a16="http://schemas.microsoft.com/office/drawing/2014/main" id="{97C04645-6110-41DF-A5B1-5821DD9207A8}"/>
              </a:ext>
            </a:extLst>
          </p:cNvPr>
          <p:cNvSpPr txBox="1"/>
          <p:nvPr/>
        </p:nvSpPr>
        <p:spPr>
          <a:xfrm>
            <a:off x="8530589" y="4510751"/>
            <a:ext cx="27606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iOS: Can’t stop the process by program code.</a:t>
            </a:r>
          </a:p>
        </p:txBody>
      </p:sp>
      <p:sp>
        <p:nvSpPr>
          <p:cNvPr id="65" name="タイトル 1">
            <a:extLst>
              <a:ext uri="{FF2B5EF4-FFF2-40B4-BE49-F238E27FC236}">
                <a16:creationId xmlns:a16="http://schemas.microsoft.com/office/drawing/2014/main" id="{A358F85F-650F-4ED1-BA1A-A93B2DF2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処理フロー図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AR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アプリ）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6" name="アーチ 199">
            <a:extLst>
              <a:ext uri="{FF2B5EF4-FFF2-40B4-BE49-F238E27FC236}">
                <a16:creationId xmlns:a16="http://schemas.microsoft.com/office/drawing/2014/main" id="{64EA92EA-200E-C74A-B511-ADDC1B68F970}"/>
              </a:ext>
            </a:extLst>
          </p:cNvPr>
          <p:cNvSpPr/>
          <p:nvPr/>
        </p:nvSpPr>
        <p:spPr>
          <a:xfrm rot="10800000">
            <a:off x="4293806" y="3377480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440AE8-345D-B844-BE15-FE2BE6AFB966}"/>
              </a:ext>
            </a:extLst>
          </p:cNvPr>
          <p:cNvCxnSpPr>
            <a:cxnSpLocks/>
            <a:stCxn id="23" idx="3"/>
            <a:endCxn id="76" idx="1"/>
          </p:cNvCxnSpPr>
          <p:nvPr/>
        </p:nvCxnSpPr>
        <p:spPr>
          <a:xfrm>
            <a:off x="3419119" y="3821739"/>
            <a:ext cx="1103871" cy="7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E4E2658-2B37-2540-BCD2-6AAB8DDA2976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738935" y="2288028"/>
            <a:ext cx="0" cy="1312016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アーチ 199">
            <a:extLst>
              <a:ext uri="{FF2B5EF4-FFF2-40B4-BE49-F238E27FC236}">
                <a16:creationId xmlns:a16="http://schemas.microsoft.com/office/drawing/2014/main" id="{C58B1B56-13D0-DD45-8960-B31AB7136EDD}"/>
              </a:ext>
            </a:extLst>
          </p:cNvPr>
          <p:cNvSpPr/>
          <p:nvPr/>
        </p:nvSpPr>
        <p:spPr>
          <a:xfrm rot="16200000" flipV="1">
            <a:off x="3592939" y="2830319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アーチ 199">
            <a:extLst>
              <a:ext uri="{FF2B5EF4-FFF2-40B4-BE49-F238E27FC236}">
                <a16:creationId xmlns:a16="http://schemas.microsoft.com/office/drawing/2014/main" id="{D81C4AC0-0CEE-CA4E-B8D8-38F3E5C7B420}"/>
              </a:ext>
            </a:extLst>
          </p:cNvPr>
          <p:cNvSpPr/>
          <p:nvPr/>
        </p:nvSpPr>
        <p:spPr>
          <a:xfrm rot="10800000">
            <a:off x="10532710" y="372207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アーチ 199">
            <a:extLst>
              <a:ext uri="{FF2B5EF4-FFF2-40B4-BE49-F238E27FC236}">
                <a16:creationId xmlns:a16="http://schemas.microsoft.com/office/drawing/2014/main" id="{5576EA7F-6089-6841-8ED2-9F8A4D3BD99D}"/>
              </a:ext>
            </a:extLst>
          </p:cNvPr>
          <p:cNvSpPr/>
          <p:nvPr/>
        </p:nvSpPr>
        <p:spPr>
          <a:xfrm rot="5400000">
            <a:off x="10534747" y="1776629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BD87350-D168-AA4C-8B64-CAEA12254181}"/>
              </a:ext>
            </a:extLst>
          </p:cNvPr>
          <p:cNvCxnSpPr>
            <a:cxnSpLocks/>
            <a:stCxn id="107" idx="0"/>
            <a:endCxn id="98" idx="1"/>
          </p:cNvCxnSpPr>
          <p:nvPr/>
        </p:nvCxnSpPr>
        <p:spPr>
          <a:xfrm>
            <a:off x="9852855" y="4163017"/>
            <a:ext cx="909039" cy="408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59407B2-7E17-E642-9E7A-B40056EBF12C}"/>
              </a:ext>
            </a:extLst>
          </p:cNvPr>
          <p:cNvCxnSpPr>
            <a:cxnSpLocks/>
            <a:stCxn id="100" idx="1"/>
            <a:endCxn id="98" idx="0"/>
          </p:cNvCxnSpPr>
          <p:nvPr/>
        </p:nvCxnSpPr>
        <p:spPr>
          <a:xfrm flipH="1">
            <a:off x="10977839" y="1992574"/>
            <a:ext cx="1939" cy="1952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アーチ 199">
            <a:extLst>
              <a:ext uri="{FF2B5EF4-FFF2-40B4-BE49-F238E27FC236}">
                <a16:creationId xmlns:a16="http://schemas.microsoft.com/office/drawing/2014/main" id="{46DCF9E6-E027-4849-BFEB-546A996C8FC0}"/>
              </a:ext>
            </a:extLst>
          </p:cNvPr>
          <p:cNvSpPr/>
          <p:nvPr/>
        </p:nvSpPr>
        <p:spPr>
          <a:xfrm rot="10800000">
            <a:off x="10531948" y="2281358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0874EC9-E6D2-9C4E-BA20-5514EFD12231}"/>
              </a:ext>
            </a:extLst>
          </p:cNvPr>
          <p:cNvCxnSpPr>
            <a:cxnSpLocks/>
            <a:stCxn id="49" idx="3"/>
            <a:endCxn id="104" idx="1"/>
          </p:cNvCxnSpPr>
          <p:nvPr/>
        </p:nvCxnSpPr>
        <p:spPr>
          <a:xfrm flipV="1">
            <a:off x="10445632" y="2726389"/>
            <a:ext cx="315500" cy="20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アーチ 199">
            <a:extLst>
              <a:ext uri="{FF2B5EF4-FFF2-40B4-BE49-F238E27FC236}">
                <a16:creationId xmlns:a16="http://schemas.microsoft.com/office/drawing/2014/main" id="{D5F3633D-304B-4B46-8A02-D1AA051AE79A}"/>
              </a:ext>
            </a:extLst>
          </p:cNvPr>
          <p:cNvSpPr/>
          <p:nvPr/>
        </p:nvSpPr>
        <p:spPr>
          <a:xfrm rot="16200000">
            <a:off x="9630290" y="3717888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アーチ 199">
            <a:extLst>
              <a:ext uri="{FF2B5EF4-FFF2-40B4-BE49-F238E27FC236}">
                <a16:creationId xmlns:a16="http://schemas.microsoft.com/office/drawing/2014/main" id="{CA74AB5C-F9F5-C64A-B0F0-A60ADCC55681}"/>
              </a:ext>
            </a:extLst>
          </p:cNvPr>
          <p:cNvSpPr/>
          <p:nvPr/>
        </p:nvSpPr>
        <p:spPr>
          <a:xfrm rot="5400000" flipV="1">
            <a:off x="2851182" y="3296598"/>
            <a:ext cx="370563" cy="351995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アーチ 199">
            <a:extLst>
              <a:ext uri="{FF2B5EF4-FFF2-40B4-BE49-F238E27FC236}">
                <a16:creationId xmlns:a16="http://schemas.microsoft.com/office/drawing/2014/main" id="{2F684EB9-452E-3C45-A3FD-746F3FA28902}"/>
              </a:ext>
            </a:extLst>
          </p:cNvPr>
          <p:cNvSpPr/>
          <p:nvPr/>
        </p:nvSpPr>
        <p:spPr>
          <a:xfrm rot="5400000" flipH="1">
            <a:off x="6415538" y="4278128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2" name="Elbow Connector 130">
            <a:extLst>
              <a:ext uri="{FF2B5EF4-FFF2-40B4-BE49-F238E27FC236}">
                <a16:creationId xmlns:a16="http://schemas.microsoft.com/office/drawing/2014/main" id="{1892F48E-DE56-5944-8463-191DE35F7457}"/>
              </a:ext>
            </a:extLst>
          </p:cNvPr>
          <p:cNvCxnSpPr>
            <a:cxnSpLocks/>
            <a:stCxn id="29" idx="3"/>
            <a:endCxn id="120" idx="0"/>
          </p:cNvCxnSpPr>
          <p:nvPr/>
        </p:nvCxnSpPr>
        <p:spPr>
          <a:xfrm>
            <a:off x="3485642" y="4720220"/>
            <a:ext cx="3152460" cy="3037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アーチ 199">
            <a:extLst>
              <a:ext uri="{FF2B5EF4-FFF2-40B4-BE49-F238E27FC236}">
                <a16:creationId xmlns:a16="http://schemas.microsoft.com/office/drawing/2014/main" id="{A8DA175D-07B9-F24B-9614-F055BC92F959}"/>
              </a:ext>
            </a:extLst>
          </p:cNvPr>
          <p:cNvSpPr/>
          <p:nvPr/>
        </p:nvSpPr>
        <p:spPr>
          <a:xfrm rot="16200000">
            <a:off x="2859204" y="490054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アーチ 199">
            <a:extLst>
              <a:ext uri="{FF2B5EF4-FFF2-40B4-BE49-F238E27FC236}">
                <a16:creationId xmlns:a16="http://schemas.microsoft.com/office/drawing/2014/main" id="{6780C2F9-5BEA-C449-8142-B9DD8BCFB812}"/>
              </a:ext>
            </a:extLst>
          </p:cNvPr>
          <p:cNvSpPr/>
          <p:nvPr/>
        </p:nvSpPr>
        <p:spPr>
          <a:xfrm rot="10800000">
            <a:off x="10860585" y="490850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815BB64-D147-AC48-B074-4BBD0AE99991}"/>
              </a:ext>
            </a:extLst>
          </p:cNvPr>
          <p:cNvCxnSpPr>
            <a:cxnSpLocks/>
            <a:stCxn id="125" idx="0"/>
            <a:endCxn id="127" idx="1"/>
          </p:cNvCxnSpPr>
          <p:nvPr/>
        </p:nvCxnSpPr>
        <p:spPr>
          <a:xfrm>
            <a:off x="3081769" y="5345675"/>
            <a:ext cx="8008000" cy="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アーチ 199">
            <a:extLst>
              <a:ext uri="{FF2B5EF4-FFF2-40B4-BE49-F238E27FC236}">
                <a16:creationId xmlns:a16="http://schemas.microsoft.com/office/drawing/2014/main" id="{BF7FF884-C690-DB43-B86D-0E26FF867518}"/>
              </a:ext>
            </a:extLst>
          </p:cNvPr>
          <p:cNvSpPr/>
          <p:nvPr/>
        </p:nvSpPr>
        <p:spPr>
          <a:xfrm rot="5400000">
            <a:off x="10789433" y="177313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AD3CF17-77E3-1E42-9EEE-82DE94DFB898}"/>
              </a:ext>
            </a:extLst>
          </p:cNvPr>
          <p:cNvCxnSpPr>
            <a:cxnSpLocks/>
            <a:stCxn id="127" idx="0"/>
            <a:endCxn id="131" idx="1"/>
          </p:cNvCxnSpPr>
          <p:nvPr/>
        </p:nvCxnSpPr>
        <p:spPr>
          <a:xfrm flipH="1" flipV="1">
            <a:off x="11234464" y="1989079"/>
            <a:ext cx="71250" cy="314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862D8C1-CAA8-0949-A8B2-92A7367BE38A}"/>
              </a:ext>
            </a:extLst>
          </p:cNvPr>
          <p:cNvCxnSpPr>
            <a:cxnSpLocks/>
            <a:stCxn id="131" idx="0"/>
            <a:endCxn id="66" idx="3"/>
          </p:cNvCxnSpPr>
          <p:nvPr/>
        </p:nvCxnSpPr>
        <p:spPr>
          <a:xfrm flipH="1" flipV="1">
            <a:off x="10255108" y="1771200"/>
            <a:ext cx="756889" cy="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1A8FFAED-20F5-1E43-A742-53617AF68E75}"/>
              </a:ext>
            </a:extLst>
          </p:cNvPr>
          <p:cNvSpPr txBox="1"/>
          <p:nvPr/>
        </p:nvSpPr>
        <p:spPr>
          <a:xfrm>
            <a:off x="2517885" y="3706716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albumid ?</a:t>
            </a:r>
            <a:endParaRPr kumimoji="1" lang="ja-JP" altLang="en-US" sz="900">
              <a:latin typeface="+mn-ea"/>
            </a:endParaRP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34DF9064-1A6B-0242-A8B4-C522DF74B4F0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5496437" y="2288028"/>
            <a:ext cx="0" cy="1298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テキスト ボックス 77">
            <a:extLst>
              <a:ext uri="{FF2B5EF4-FFF2-40B4-BE49-F238E27FC236}">
                <a16:creationId xmlns:a16="http://schemas.microsoft.com/office/drawing/2014/main" id="{A2A848F4-3D63-5949-BD66-81517C5228F5}"/>
              </a:ext>
            </a:extLst>
          </p:cNvPr>
          <p:cNvSpPr txBox="1"/>
          <p:nvPr/>
        </p:nvSpPr>
        <p:spPr>
          <a:xfrm>
            <a:off x="5204487" y="2278909"/>
            <a:ext cx="245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3</a:t>
            </a:r>
          </a:p>
        </p:txBody>
      </p:sp>
      <p:sp>
        <p:nvSpPr>
          <p:cNvPr id="301" name="フローチャート: 判断 22">
            <a:extLst>
              <a:ext uri="{FF2B5EF4-FFF2-40B4-BE49-F238E27FC236}">
                <a16:creationId xmlns:a16="http://schemas.microsoft.com/office/drawing/2014/main" id="{68A3F7C5-EDBD-CD46-9908-AE5FE997E08C}"/>
              </a:ext>
            </a:extLst>
          </p:cNvPr>
          <p:cNvSpPr/>
          <p:nvPr/>
        </p:nvSpPr>
        <p:spPr>
          <a:xfrm>
            <a:off x="4931192" y="3586129"/>
            <a:ext cx="1130490" cy="44407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2" name="テキスト ボックス 35">
            <a:extLst>
              <a:ext uri="{FF2B5EF4-FFF2-40B4-BE49-F238E27FC236}">
                <a16:creationId xmlns:a16="http://schemas.microsoft.com/office/drawing/2014/main" id="{D7E1255C-176B-354E-915A-E1A1B3CE0C91}"/>
              </a:ext>
            </a:extLst>
          </p:cNvPr>
          <p:cNvSpPr txBox="1"/>
          <p:nvPr/>
        </p:nvSpPr>
        <p:spPr>
          <a:xfrm>
            <a:off x="5964051" y="3588170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no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03" name="テキスト ボックス 36">
            <a:extLst>
              <a:ext uri="{FF2B5EF4-FFF2-40B4-BE49-F238E27FC236}">
                <a16:creationId xmlns:a16="http://schemas.microsoft.com/office/drawing/2014/main" id="{13C71DD9-1272-C645-A362-ACF140F54E87}"/>
              </a:ext>
            </a:extLst>
          </p:cNvPr>
          <p:cNvSpPr txBox="1"/>
          <p:nvPr/>
        </p:nvSpPr>
        <p:spPr>
          <a:xfrm>
            <a:off x="5488909" y="4017139"/>
            <a:ext cx="375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yes</a:t>
            </a:r>
            <a:endParaRPr kumimoji="1" lang="ja-JP" altLang="en-US" sz="900" dirty="0">
              <a:latin typeface="+mn-ea"/>
            </a:endParaRPr>
          </a:p>
        </p:txBody>
      </p:sp>
      <p:sp>
        <p:nvSpPr>
          <p:cNvPr id="304" name="アーチ 199">
            <a:extLst>
              <a:ext uri="{FF2B5EF4-FFF2-40B4-BE49-F238E27FC236}">
                <a16:creationId xmlns:a16="http://schemas.microsoft.com/office/drawing/2014/main" id="{410CC74D-4AA9-104C-9B1E-B868B824C9C0}"/>
              </a:ext>
            </a:extLst>
          </p:cNvPr>
          <p:cNvSpPr/>
          <p:nvPr/>
        </p:nvSpPr>
        <p:spPr>
          <a:xfrm rot="10800000">
            <a:off x="6009995" y="3363563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7F892CB8-ED42-9C4A-8934-6CA6043F6F52}"/>
              </a:ext>
            </a:extLst>
          </p:cNvPr>
          <p:cNvCxnSpPr>
            <a:cxnSpLocks/>
            <a:stCxn id="301" idx="3"/>
          </p:cNvCxnSpPr>
          <p:nvPr/>
        </p:nvCxnSpPr>
        <p:spPr>
          <a:xfrm>
            <a:off x="6061682" y="3808169"/>
            <a:ext cx="126697" cy="4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3480FDC1-1A21-8541-89FD-EAF429682A57}"/>
              </a:ext>
            </a:extLst>
          </p:cNvPr>
          <p:cNvCxnSpPr>
            <a:cxnSpLocks/>
            <a:endCxn id="304" idx="0"/>
          </p:cNvCxnSpPr>
          <p:nvPr/>
        </p:nvCxnSpPr>
        <p:spPr>
          <a:xfrm flipH="1">
            <a:off x="6455124" y="3475408"/>
            <a:ext cx="3205" cy="110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A46EE9E-3E13-124E-8FAC-B078D005AB84}"/>
              </a:ext>
            </a:extLst>
          </p:cNvPr>
          <p:cNvSpPr txBox="1"/>
          <p:nvPr/>
        </p:nvSpPr>
        <p:spPr>
          <a:xfrm>
            <a:off x="5096948" y="365504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n-ea"/>
              </a:rPr>
              <a:t>Was albumid </a:t>
            </a:r>
            <a:br>
              <a:rPr kumimoji="1" lang="en-US" altLang="ja-JP" sz="900" dirty="0">
                <a:latin typeface="+mn-ea"/>
              </a:rPr>
            </a:br>
            <a:r>
              <a:rPr kumimoji="1" lang="en-US" altLang="ja-JP" sz="900" dirty="0">
                <a:latin typeface="+mn-ea"/>
              </a:rPr>
              <a:t>saved?</a:t>
            </a:r>
            <a:endParaRPr kumimoji="1" lang="ja-JP" altLang="en-US" sz="900">
              <a:latin typeface="+mn-ea"/>
            </a:endParaRPr>
          </a:p>
        </p:txBody>
      </p: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1613058A-6B11-6F48-8167-EB32E713A1D4}"/>
              </a:ext>
            </a:extLst>
          </p:cNvPr>
          <p:cNvCxnSpPr>
            <a:cxnSpLocks/>
            <a:stCxn id="304" idx="0"/>
          </p:cNvCxnSpPr>
          <p:nvPr/>
        </p:nvCxnSpPr>
        <p:spPr>
          <a:xfrm flipV="1">
            <a:off x="6455124" y="2288029"/>
            <a:ext cx="0" cy="12980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Elbow Connector 130">
            <a:extLst>
              <a:ext uri="{FF2B5EF4-FFF2-40B4-BE49-F238E27FC236}">
                <a16:creationId xmlns:a16="http://schemas.microsoft.com/office/drawing/2014/main" id="{A301CF13-F843-B744-BC35-31760F9C20E7}"/>
              </a:ext>
            </a:extLst>
          </p:cNvPr>
          <p:cNvCxnSpPr>
            <a:cxnSpLocks/>
            <a:stCxn id="321" idx="0"/>
            <a:endCxn id="320" idx="0"/>
          </p:cNvCxnSpPr>
          <p:nvPr/>
        </p:nvCxnSpPr>
        <p:spPr>
          <a:xfrm>
            <a:off x="3036035" y="4239962"/>
            <a:ext cx="2240648" cy="8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アーチ 199">
            <a:extLst>
              <a:ext uri="{FF2B5EF4-FFF2-40B4-BE49-F238E27FC236}">
                <a16:creationId xmlns:a16="http://schemas.microsoft.com/office/drawing/2014/main" id="{96A529D5-E9AD-DF49-A34C-8C3835C65CB3}"/>
              </a:ext>
            </a:extLst>
          </p:cNvPr>
          <p:cNvSpPr/>
          <p:nvPr/>
        </p:nvSpPr>
        <p:spPr>
          <a:xfrm rot="16200000" flipV="1">
            <a:off x="5054119" y="3795667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アーチ 199">
            <a:extLst>
              <a:ext uri="{FF2B5EF4-FFF2-40B4-BE49-F238E27FC236}">
                <a16:creationId xmlns:a16="http://schemas.microsoft.com/office/drawing/2014/main" id="{E746474C-7BE9-824D-86A5-69874492EF51}"/>
              </a:ext>
            </a:extLst>
          </p:cNvPr>
          <p:cNvSpPr/>
          <p:nvPr/>
        </p:nvSpPr>
        <p:spPr>
          <a:xfrm rot="5400000" flipV="1">
            <a:off x="2850753" y="4249246"/>
            <a:ext cx="370563" cy="351995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374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AB6A42-23A9-4597-BF43-45F38894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データ構造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96339-2B8C-4944-8F47-19CC5C208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9" y="548856"/>
            <a:ext cx="5588323" cy="424169"/>
          </a:xfrm>
        </p:spPr>
        <p:txBody>
          <a:bodyPr/>
          <a:lstStyle/>
          <a:p>
            <a:r>
              <a:rPr kumimoji="1" lang="ja-JP" altLang="en-US">
                <a:latin typeface="+mn-ea"/>
              </a:rPr>
              <a:t>テーブルレイアウト  </a:t>
            </a:r>
            <a:r>
              <a:rPr kumimoji="1" lang="en-US" altLang="ja-JP" dirty="0">
                <a:latin typeface="+mn-ea"/>
              </a:rPr>
              <a:t>msaralbum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AEAA8A-8551-4145-9078-109FFCC7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11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992B7A6-01C9-4613-82B1-9D3F0E43DD77}"/>
              </a:ext>
            </a:extLst>
          </p:cNvPr>
          <p:cNvSpPr txBox="1"/>
          <p:nvPr/>
        </p:nvSpPr>
        <p:spPr>
          <a:xfrm>
            <a:off x="680164" y="5183985"/>
            <a:ext cx="9040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+mn-ea"/>
              </a:rPr>
              <a:t>【movieID</a:t>
            </a:r>
            <a:r>
              <a:rPr kumimoji="1" lang="ja-JP" altLang="en-US" sz="1200" dirty="0">
                <a:latin typeface="+mn-ea"/>
              </a:rPr>
              <a:t>の作り方</a:t>
            </a:r>
            <a:r>
              <a:rPr kumimoji="1" lang="en-US" altLang="ja-JP" sz="1200" dirty="0">
                <a:latin typeface="+mn-ea"/>
              </a:rPr>
              <a:t>】</a:t>
            </a:r>
            <a:br>
              <a:rPr kumimoji="1" lang="en-US" altLang="ja-JP" sz="1200" dirty="0">
                <a:latin typeface="+mn-ea"/>
              </a:rPr>
            </a:br>
            <a:endParaRPr kumimoji="1" lang="en-US" altLang="ja-JP" sz="1200" dirty="0">
              <a:latin typeface="+mn-ea"/>
            </a:endParaRPr>
          </a:p>
          <a:p>
            <a:r>
              <a:rPr kumimoji="1" lang="en-US" altLang="ja-JP" sz="1200" dirty="0">
                <a:latin typeface="+mn-ea"/>
              </a:rPr>
              <a:t>movieId :  ‘X’+  Hash</a:t>
            </a:r>
            <a:r>
              <a:rPr kumimoji="1" lang="ja-JP" altLang="en-US" sz="1200" dirty="0">
                <a:latin typeface="+mn-ea"/>
              </a:rPr>
              <a:t>値</a:t>
            </a:r>
            <a:endParaRPr kumimoji="1" lang="en-US" altLang="ja-JP" sz="1200" dirty="0">
              <a:latin typeface="+mn-ea"/>
            </a:endParaRPr>
          </a:p>
          <a:p>
            <a:r>
              <a:rPr kumimoji="1" lang="en-US" altLang="ja-JP" sz="1200" dirty="0">
                <a:latin typeface="+mn-ea"/>
              </a:rPr>
              <a:t>  ※ Hash</a:t>
            </a:r>
            <a:r>
              <a:rPr kumimoji="1" lang="ja-JP" altLang="en-US" sz="1200" dirty="0">
                <a:latin typeface="+mn-ea"/>
              </a:rPr>
              <a:t>値の作り方</a:t>
            </a:r>
            <a:br>
              <a:rPr kumimoji="1" lang="en-US" altLang="ja-JP" sz="1200" dirty="0">
                <a:latin typeface="+mn-ea"/>
              </a:rPr>
            </a:br>
            <a:r>
              <a:rPr kumimoji="1" lang="en-US" altLang="ja-JP" sz="1200" dirty="0">
                <a:latin typeface="+mn-ea"/>
              </a:rPr>
              <a:t>     </a:t>
            </a:r>
            <a:r>
              <a:rPr kumimoji="1" lang="ja-JP" altLang="en-US" sz="1200" dirty="0">
                <a:latin typeface="+mn-ea"/>
              </a:rPr>
              <a:t>作成日付時間＋</a:t>
            </a:r>
            <a:r>
              <a:rPr kumimoji="1" lang="en-US" altLang="ja-JP" sz="1200" dirty="0">
                <a:latin typeface="+mn-ea"/>
              </a:rPr>
              <a:t>A</a:t>
            </a:r>
            <a:r>
              <a:rPr kumimoji="1" lang="ja-JP" altLang="en-US" sz="1200" dirty="0">
                <a:latin typeface="+mn-ea"/>
              </a:rPr>
              <a:t>＋</a:t>
            </a:r>
            <a:r>
              <a:rPr kumimoji="1" lang="en-US" altLang="ja-JP" sz="1200" dirty="0">
                <a:latin typeface="+mn-ea"/>
              </a:rPr>
              <a:t>########(8</a:t>
            </a:r>
            <a:r>
              <a:rPr kumimoji="1" lang="ja-JP" altLang="en-US" sz="1200" dirty="0">
                <a:latin typeface="+mn-ea"/>
              </a:rPr>
              <a:t>桁）＋</a:t>
            </a:r>
            <a:r>
              <a:rPr kumimoji="1" lang="en-US" altLang="ja-JP" sz="1200" dirty="0">
                <a:latin typeface="+mn-ea"/>
              </a:rPr>
              <a:t>I +####</a:t>
            </a:r>
            <a:r>
              <a:rPr kumimoji="1" lang="ja-JP" altLang="en-US" sz="1200" dirty="0">
                <a:latin typeface="+mn-ea"/>
              </a:rPr>
              <a:t>（</a:t>
            </a:r>
            <a:r>
              <a:rPr kumimoji="1" lang="en-US" altLang="ja-JP" sz="1200" dirty="0">
                <a:latin typeface="+mn-ea"/>
              </a:rPr>
              <a:t>4</a:t>
            </a:r>
            <a:r>
              <a:rPr kumimoji="1" lang="ja-JP" altLang="en-US" sz="1200" dirty="0">
                <a:latin typeface="+mn-ea"/>
              </a:rPr>
              <a:t>桁）例： </a:t>
            </a:r>
            <a:r>
              <a:rPr kumimoji="1" lang="en-US" altLang="ja-JP" sz="1200" dirty="0">
                <a:latin typeface="+mn-ea"/>
              </a:rPr>
              <a:t>201910071328A13100018I0001 SHA1</a:t>
            </a:r>
            <a:br>
              <a:rPr kumimoji="1" lang="en-US" altLang="ja-JP" sz="1200" dirty="0">
                <a:latin typeface="+mn-ea"/>
              </a:rPr>
            </a:br>
            <a:br>
              <a:rPr kumimoji="1"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  <a:hlinkClick r:id="rId2"/>
              </a:rPr>
              <a:t>https://tool-taro.com/hash/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B3F496-7F20-4A78-9723-799156F352DA}"/>
              </a:ext>
            </a:extLst>
          </p:cNvPr>
          <p:cNvSpPr/>
          <p:nvPr/>
        </p:nvSpPr>
        <p:spPr>
          <a:xfrm>
            <a:off x="593021" y="5122647"/>
            <a:ext cx="9460168" cy="14717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675E50-B0E4-6F40-BAF7-C9AB7C988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64969"/>
              </p:ext>
            </p:extLst>
          </p:nvPr>
        </p:nvGraphicFramePr>
        <p:xfrm>
          <a:off x="593021" y="901879"/>
          <a:ext cx="9439563" cy="30453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852">
                  <a:extLst>
                    <a:ext uri="{9D8B030D-6E8A-4147-A177-3AD203B41FA5}">
                      <a16:colId xmlns:a16="http://schemas.microsoft.com/office/drawing/2014/main" val="2835353"/>
                    </a:ext>
                  </a:extLst>
                </a:gridCol>
                <a:gridCol w="624967">
                  <a:extLst>
                    <a:ext uri="{9D8B030D-6E8A-4147-A177-3AD203B41FA5}">
                      <a16:colId xmlns:a16="http://schemas.microsoft.com/office/drawing/2014/main" val="2997199004"/>
                    </a:ext>
                  </a:extLst>
                </a:gridCol>
                <a:gridCol w="691174">
                  <a:extLst>
                    <a:ext uri="{9D8B030D-6E8A-4147-A177-3AD203B41FA5}">
                      <a16:colId xmlns:a16="http://schemas.microsoft.com/office/drawing/2014/main" val="1685977653"/>
                    </a:ext>
                  </a:extLst>
                </a:gridCol>
                <a:gridCol w="1068486">
                  <a:extLst>
                    <a:ext uri="{9D8B030D-6E8A-4147-A177-3AD203B41FA5}">
                      <a16:colId xmlns:a16="http://schemas.microsoft.com/office/drawing/2014/main" val="172024935"/>
                    </a:ext>
                  </a:extLst>
                </a:gridCol>
                <a:gridCol w="6794084">
                  <a:extLst>
                    <a:ext uri="{9D8B030D-6E8A-4147-A177-3AD203B41FA5}">
                      <a16:colId xmlns:a16="http://schemas.microsoft.com/office/drawing/2014/main" val="3529197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JP" sz="1000" u="none" strike="noStrike">
                          <a:effectLst/>
                        </a:rPr>
                        <a:t>{</a:t>
                      </a:r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372995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album_id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アルバムID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560724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album_name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アルバム名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3917882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country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国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18036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アルバムの説明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1548492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album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4227513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JP" sz="1000" u="none" strike="noStrike">
                          <a:effectLst/>
                        </a:rPr>
                        <a:t>{</a:t>
                      </a:r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3407442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(Sequence)</a:t>
                      </a:r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アルバムに追加したコンテンツ番号</a:t>
                      </a: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1465679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JP" sz="1000" u="none" strike="noStrike" dirty="0">
                          <a:effectLst/>
                        </a:rPr>
                        <a:t>{</a:t>
                      </a:r>
                      <a:endParaRPr lang="en-JP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endParaRPr lang="en-JP" sz="1000" dirty="0"/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endParaRPr lang="en-JP" sz="1000" dirty="0"/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271644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dirty="0">
                          <a:effectLst/>
                        </a:rPr>
                        <a:t>image</a:t>
                      </a:r>
                      <a:endParaRPr lang="en-JP" sz="1000" dirty="0"/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r>
                        <a:rPr lang="en-JP" sz="1000" dirty="0"/>
                        <a:t>ARマーカー画像のURL</a:t>
                      </a: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3022740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dirty="0">
                          <a:effectLst/>
                        </a:rPr>
                        <a:t>video</a:t>
                      </a:r>
                      <a:endParaRPr lang="en-JP" sz="1000" dirty="0"/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r>
                        <a:rPr lang="en-JP" sz="1000" dirty="0"/>
                        <a:t>再生する動画のURL</a:t>
                      </a: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364139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dirty="0">
                          <a:effectLst/>
                        </a:rPr>
                        <a:t>description</a:t>
                      </a:r>
                      <a:endParaRPr lang="en-JP" sz="1000" dirty="0"/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r>
                        <a:rPr lang="en-JP" sz="1000" dirty="0"/>
                        <a:t>コンテンツの説明</a:t>
                      </a: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731654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JP" sz="1000" u="none" strike="noStrike">
                          <a:effectLst/>
                        </a:rPr>
                        <a:t>}</a:t>
                      </a:r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endParaRPr lang="en-JP" sz="1000" dirty="0"/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endParaRPr lang="en-JP" sz="1000" dirty="0"/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1760152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JP" sz="1000" u="none" strike="noStrike">
                          <a:effectLst/>
                        </a:rPr>
                        <a:t>}</a:t>
                      </a:r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endParaRPr lang="en-JP" sz="1000" dirty="0"/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endParaRPr lang="en-JP" sz="1000" dirty="0"/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3180176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enable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sz="1000" dirty="0"/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r>
                        <a:rPr lang="en-JP" sz="1000" dirty="0"/>
                        <a:t>アルバムの有効/無効 状態</a:t>
                      </a: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454911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expire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sz="1000" dirty="0"/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r>
                        <a:rPr lang="en-JP" sz="1000" dirty="0"/>
                        <a:t>アルバムの有効期限</a:t>
                      </a: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667146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updatetime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最終更新日時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2634013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updatename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最終更新者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4194377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JP" sz="1000" u="none" strike="noStrike">
                          <a:effectLst/>
                        </a:rPr>
                        <a:t>}</a:t>
                      </a:r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JP" sz="1000" u="none" strike="noStrike">
                          <a:effectLst/>
                        </a:rPr>
                        <a:t> </a:t>
                      </a:r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JP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JP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1" marR="7881" marT="7881" marB="0" anchor="b"/>
                </a:tc>
                <a:extLst>
                  <a:ext uri="{0D108BD9-81ED-4DB2-BD59-A6C34878D82A}">
                    <a16:rowId xmlns:a16="http://schemas.microsoft.com/office/drawing/2014/main" val="1493025453"/>
                  </a:ext>
                </a:extLst>
              </a:tr>
            </a:tbl>
          </a:graphicData>
        </a:graphic>
      </p:graphicFrame>
      <p:sp>
        <p:nvSpPr>
          <p:cNvPr id="10" name="テキスト ボックス 24">
            <a:extLst>
              <a:ext uri="{FF2B5EF4-FFF2-40B4-BE49-F238E27FC236}">
                <a16:creationId xmlns:a16="http://schemas.microsoft.com/office/drawing/2014/main" id="{67EC048B-6091-FF48-A44C-1F377082FA4F}"/>
              </a:ext>
            </a:extLst>
          </p:cNvPr>
          <p:cNvSpPr txBox="1"/>
          <p:nvPr/>
        </p:nvSpPr>
        <p:spPr>
          <a:xfrm>
            <a:off x="680164" y="4141100"/>
            <a:ext cx="9226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+mn-ea"/>
              </a:rPr>
              <a:t>【Album ID</a:t>
            </a:r>
            <a:r>
              <a:rPr kumimoji="1" lang="ja-JP" altLang="en-US" sz="1200" dirty="0">
                <a:latin typeface="+mn-ea"/>
              </a:rPr>
              <a:t>の作り方</a:t>
            </a:r>
            <a:r>
              <a:rPr kumimoji="1" lang="en-US" altLang="ja-JP" sz="1200" dirty="0">
                <a:latin typeface="+mn-ea"/>
              </a:rPr>
              <a:t>】</a:t>
            </a:r>
            <a:br>
              <a:rPr kumimoji="1" lang="en-US" altLang="ja-JP" sz="1200" dirty="0">
                <a:latin typeface="+mn-ea"/>
              </a:rPr>
            </a:br>
            <a:endParaRPr kumimoji="1" lang="en-US" altLang="ja-JP" sz="1200" dirty="0">
              <a:latin typeface="+mn-ea"/>
            </a:endParaRPr>
          </a:p>
          <a:p>
            <a:r>
              <a:rPr kumimoji="1" lang="en-US" altLang="ja-JP" sz="1200" dirty="0" err="1">
                <a:latin typeface="+mn-ea"/>
              </a:rPr>
              <a:t>albumid</a:t>
            </a:r>
            <a:r>
              <a:rPr kumimoji="1" lang="en-US" altLang="ja-JP" sz="1200" dirty="0">
                <a:latin typeface="+mn-ea"/>
              </a:rPr>
              <a:t> :</a:t>
            </a:r>
            <a:r>
              <a:rPr lang="ja-JP" altLang="en-US" sz="1200">
                <a:latin typeface="+mn-ea"/>
              </a:rPr>
              <a:t>都道府県</a:t>
            </a:r>
            <a:r>
              <a:rPr lang="en-US" altLang="ja-JP" sz="1200" dirty="0">
                <a:latin typeface="+mn-ea"/>
              </a:rPr>
              <a:t>CD</a:t>
            </a:r>
            <a:r>
              <a:rPr lang="ja-JP" altLang="en-US" sz="1200">
                <a:latin typeface="+mn-ea"/>
              </a:rPr>
              <a:t>＋分類＋</a:t>
            </a:r>
            <a:r>
              <a:rPr lang="en-US" altLang="ja-JP" sz="1200" dirty="0">
                <a:latin typeface="+mn-ea"/>
              </a:rPr>
              <a:t>4</a:t>
            </a:r>
            <a:r>
              <a:rPr lang="ja-JP" altLang="en-US" sz="1200">
                <a:latin typeface="+mn-ea"/>
              </a:rPr>
              <a:t>桁＋</a:t>
            </a:r>
            <a:r>
              <a:rPr lang="en-US" altLang="ja-JP" sz="1200" dirty="0">
                <a:latin typeface="+mn-ea"/>
              </a:rPr>
              <a:t>Check Digit   </a:t>
            </a:r>
            <a:r>
              <a:rPr lang="ja-JP" altLang="en-US" sz="1200">
                <a:latin typeface="+mn-ea"/>
              </a:rPr>
              <a:t>（</a:t>
            </a:r>
            <a:r>
              <a:rPr lang="en-US" altLang="ja-JP" sz="1200" dirty="0">
                <a:latin typeface="+mn-ea"/>
              </a:rPr>
              <a:t>JAN</a:t>
            </a:r>
            <a:r>
              <a:rPr lang="ja-JP" altLang="en-US" sz="1200">
                <a:latin typeface="+mn-ea"/>
              </a:rPr>
              <a:t>短縮コード）</a:t>
            </a:r>
            <a:r>
              <a:rPr lang="en-US" altLang="ja-JP" sz="1200" dirty="0">
                <a:latin typeface="+mn-ea"/>
                <a:hlinkClick r:id="rId3"/>
              </a:rPr>
              <a:t> https://barcode-place.azurewebsites.net/Barcode/jan</a:t>
            </a:r>
            <a:r>
              <a:rPr lang="en-US" altLang="ja-JP" sz="1200" dirty="0">
                <a:latin typeface="+mn-ea"/>
              </a:rPr>
              <a:t> 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                   </a:t>
            </a:r>
            <a:r>
              <a:rPr kumimoji="1" lang="ja-JP" altLang="en-US" sz="1200">
                <a:latin typeface="+mn-ea"/>
              </a:rPr>
              <a:t>分類  </a:t>
            </a:r>
            <a:r>
              <a:rPr kumimoji="1" lang="en-US" altLang="ja-JP" sz="1200" dirty="0">
                <a:latin typeface="+mn-ea"/>
              </a:rPr>
              <a:t>1: </a:t>
            </a:r>
            <a:r>
              <a:rPr kumimoji="1" lang="ja-JP" altLang="en-US" sz="1200">
                <a:latin typeface="+mn-ea"/>
              </a:rPr>
              <a:t>幼稚園、保育園  </a:t>
            </a:r>
            <a:r>
              <a:rPr kumimoji="1" lang="en-US" altLang="ja-JP" sz="1200" dirty="0">
                <a:latin typeface="+mn-ea"/>
              </a:rPr>
              <a:t>2: </a:t>
            </a:r>
            <a:r>
              <a:rPr kumimoji="1" lang="ja-JP" altLang="en-US" sz="1200">
                <a:latin typeface="+mn-ea"/>
              </a:rPr>
              <a:t>小学校  </a:t>
            </a:r>
            <a:r>
              <a:rPr kumimoji="1" lang="en-US" altLang="ja-JP" sz="1200" dirty="0">
                <a:latin typeface="+mn-ea"/>
              </a:rPr>
              <a:t>3: </a:t>
            </a:r>
            <a:r>
              <a:rPr kumimoji="1" lang="ja-JP" altLang="en-US" sz="1200">
                <a:latin typeface="+mn-ea"/>
              </a:rPr>
              <a:t>中学校 </a:t>
            </a:r>
            <a:r>
              <a:rPr kumimoji="1" lang="en-US" altLang="ja-JP" sz="1200" dirty="0">
                <a:latin typeface="+mn-ea"/>
              </a:rPr>
              <a:t>4: </a:t>
            </a:r>
            <a:r>
              <a:rPr kumimoji="1" lang="ja-JP" altLang="en-US" sz="1200">
                <a:latin typeface="+mn-ea"/>
              </a:rPr>
              <a:t>高等学校 </a:t>
            </a:r>
            <a:r>
              <a:rPr kumimoji="1" lang="en-US" altLang="ja-JP" sz="1200" dirty="0">
                <a:latin typeface="+mn-ea"/>
              </a:rPr>
              <a:t>5: </a:t>
            </a:r>
            <a:r>
              <a:rPr kumimoji="1" lang="ja-JP" altLang="en-US" sz="1200">
                <a:latin typeface="+mn-ea"/>
              </a:rPr>
              <a:t>大学 </a:t>
            </a:r>
            <a:r>
              <a:rPr kumimoji="1" lang="en-US" altLang="ja-JP" sz="1200" dirty="0">
                <a:latin typeface="+mn-ea"/>
              </a:rPr>
              <a:t>6: </a:t>
            </a:r>
            <a:r>
              <a:rPr kumimoji="1" lang="ja-JP" altLang="en-US" sz="1200">
                <a:latin typeface="+mn-ea"/>
              </a:rPr>
              <a:t>高専、専門学校など </a:t>
            </a:r>
            <a:r>
              <a:rPr kumimoji="1" lang="en-US" altLang="ja-JP" sz="1200" dirty="0">
                <a:latin typeface="+mn-ea"/>
              </a:rPr>
              <a:t>9: </a:t>
            </a:r>
            <a:r>
              <a:rPr kumimoji="1" lang="ja-JP" altLang="en-US" sz="1200">
                <a:latin typeface="+mn-ea"/>
              </a:rPr>
              <a:t>その他 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11" name="正方形/長方形 6">
            <a:extLst>
              <a:ext uri="{FF2B5EF4-FFF2-40B4-BE49-F238E27FC236}">
                <a16:creationId xmlns:a16="http://schemas.microsoft.com/office/drawing/2014/main" id="{4D34FF8D-DC4D-5A43-B47F-92CBF94604D7}"/>
              </a:ext>
            </a:extLst>
          </p:cNvPr>
          <p:cNvSpPr/>
          <p:nvPr/>
        </p:nvSpPr>
        <p:spPr>
          <a:xfrm>
            <a:off x="593021" y="4054362"/>
            <a:ext cx="9460168" cy="9611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619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A16182-8F2F-479D-AFD4-57A601FE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API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仕様  アルバム情報を取得する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4490E-C386-4832-A986-B4A860956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17" y="657723"/>
            <a:ext cx="11753029" cy="3457078"/>
          </a:xfrm>
        </p:spPr>
        <p:txBody>
          <a:bodyPr/>
          <a:lstStyle/>
          <a:p>
            <a:r>
              <a:rPr kumimoji="1" lang="ja-JP" altLang="en-US" dirty="0">
                <a:latin typeface="+mn-ea"/>
              </a:rPr>
              <a:t>アルバム情報を取得する</a:t>
            </a:r>
            <a:r>
              <a:rPr lang="ja-JP" altLang="en-US" dirty="0">
                <a:latin typeface="+mn-ea"/>
              </a:rPr>
              <a:t>。</a:t>
            </a:r>
            <a:endParaRPr lang="en-US" altLang="ja-JP" dirty="0">
              <a:latin typeface="+mn-ea"/>
            </a:endParaRPr>
          </a:p>
          <a:p>
            <a:r>
              <a:rPr kumimoji="1" lang="en-US" altLang="ja-JP" dirty="0">
                <a:latin typeface="+mn-ea"/>
              </a:rPr>
              <a:t>GET  /{albumid}</a:t>
            </a:r>
          </a:p>
          <a:p>
            <a:r>
              <a:rPr kumimoji="1" lang="en-US" altLang="ja-JP" dirty="0">
                <a:latin typeface="+mn-ea"/>
              </a:rPr>
              <a:t>Response:</a:t>
            </a:r>
            <a:endParaRPr lang="en-US" altLang="ja-JP" dirty="0">
              <a:latin typeface="+mn-ea"/>
            </a:endParaRPr>
          </a:p>
          <a:p>
            <a:pPr lvl="1"/>
            <a:r>
              <a:rPr lang="en-US" altLang="ja-JP" dirty="0">
                <a:latin typeface="+mn-ea"/>
              </a:rPr>
              <a:t>resoinseCode :</a:t>
            </a:r>
          </a:p>
          <a:p>
            <a:pPr lvl="1"/>
            <a:endParaRPr lang="en-US" altLang="ja-JP" dirty="0">
              <a:latin typeface="+mn-ea"/>
            </a:endParaRPr>
          </a:p>
          <a:p>
            <a:pPr lvl="1"/>
            <a:endParaRPr lang="en-US" altLang="ja-JP" dirty="0">
              <a:latin typeface="+mn-ea"/>
            </a:endParaRPr>
          </a:p>
          <a:p>
            <a:pPr lvl="1"/>
            <a:endParaRPr lang="en-US" altLang="ja-JP" dirty="0">
              <a:latin typeface="+mn-ea"/>
            </a:endParaRPr>
          </a:p>
          <a:p>
            <a:pPr lvl="1"/>
            <a:r>
              <a:rPr lang="en-US" altLang="ja-JP" dirty="0">
                <a:latin typeface="+mn-ea"/>
              </a:rPr>
              <a:t>h</a:t>
            </a:r>
            <a:r>
              <a:rPr kumimoji="1" lang="en-US" altLang="ja-JP" dirty="0">
                <a:latin typeface="+mn-ea"/>
              </a:rPr>
              <a:t>eadders : { </a:t>
            </a:r>
            <a:r>
              <a:rPr lang="en-US" altLang="ja-JP" dirty="0">
                <a:latin typeface="+mn-ea"/>
              </a:rPr>
              <a:t>context-type : “application/json ; charset-=utf-8” , m</a:t>
            </a:r>
            <a:r>
              <a:rPr kumimoji="1" lang="en-US" altLang="ja-JP" dirty="0">
                <a:latin typeface="+mn-ea"/>
              </a:rPr>
              <a:t>essage: “&lt;function message&gt;” }</a:t>
            </a:r>
          </a:p>
          <a:p>
            <a:pPr lvl="1"/>
            <a:r>
              <a:rPr lang="en-US" altLang="ja-JP" dirty="0">
                <a:latin typeface="+mn-ea"/>
              </a:rPr>
              <a:t>body : </a:t>
            </a:r>
            <a:br>
              <a:rPr kumimoji="1" lang="en-US" altLang="ja-JP" dirty="0">
                <a:latin typeface="+mn-ea"/>
              </a:rPr>
            </a:br>
            <a:endParaRPr kumimoji="1"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pPr marL="0" indent="0">
              <a:buNone/>
            </a:pPr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F6385C-BDF2-4A03-A4D3-4B7EA05E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12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5B3F496-7F20-4A78-9723-799156F352DA}"/>
              </a:ext>
            </a:extLst>
          </p:cNvPr>
          <p:cNvSpPr/>
          <p:nvPr/>
        </p:nvSpPr>
        <p:spPr>
          <a:xfrm>
            <a:off x="2085970" y="3736692"/>
            <a:ext cx="8886830" cy="2562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"Items": [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"album":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"X7CAA8F3E0C980C38B1D3C5482DC735F4DFCD076B": "https://msar.s3-ap-northeast-1.amazonaws.com/video/AB00001/VD00004.mp4",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"X0A256C6675478FD8244DD20C9861EC716A6741BD": "https://msar.s3-ap-northeast-1.amazonaws.com/video/AB00001/VD00007.mp4",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"XD28E9A85342B8FC8F612009D202865004FE0F28D": "https://msar.s3-ap-northeast-1.amazonaws.com/video/AB00001/VD00005.mp4",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"XF8C34F6A5DE91B8EE370C531D19508B59B6B7367": "https://msar.s3-ap-northeast-1.amazonaws.com/video/AB00001/VD00002.mp4",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"X14F3BEB8B95E6116A26727836D768DC0DBF31064": "https://msar.s3-ap-northeast-1.amazonaws.com/video/AB00001/VD00003.mp4",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"XDA5D14786773AF11FFF9642A1F3A0B294A2CAB09": "https://msar.s3-ap-northeast-1.amazonaws.com/video/AB00001/VD00001.mp4",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    "X24A17914C554D5E8F5F387D27FA949AC8559D8A2": "https://msar.s3-ap-northeast-1.amazonaws.com/video/AB00001/VD00006.mp4"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},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"description": "</a:t>
            </a:r>
            <a:r>
              <a:rPr lang="ja-JP" altLang="en-US" sz="800" dirty="0">
                <a:solidFill>
                  <a:schemeClr val="tx1"/>
                </a:solidFill>
                <a:latin typeface="+mn-ea"/>
              </a:rPr>
              <a:t>テスト用アルバム</a:t>
            </a:r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 "albumid": "13100018",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   “updatetime”:” 2019-10-10T12:09:26+09:00”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   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],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"Count": 1,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    "ScannedCount": 1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+mn-ea"/>
              </a:rPr>
              <a:t>}</a:t>
            </a:r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4D29CA9C-A0AC-4D0E-B623-E0FAB87C9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590959"/>
              </p:ext>
            </p:extLst>
          </p:nvPr>
        </p:nvGraphicFramePr>
        <p:xfrm>
          <a:off x="2844800" y="1950720"/>
          <a:ext cx="8128000" cy="1219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7301">
                  <a:extLst>
                    <a:ext uri="{9D8B030D-6E8A-4147-A177-3AD203B41FA5}">
                      <a16:colId xmlns:a16="http://schemas.microsoft.com/office/drawing/2014/main" val="625491747"/>
                    </a:ext>
                  </a:extLst>
                </a:gridCol>
                <a:gridCol w="7350699">
                  <a:extLst>
                    <a:ext uri="{9D8B030D-6E8A-4147-A177-3AD203B41FA5}">
                      <a16:colId xmlns:a16="http://schemas.microsoft.com/office/drawing/2014/main" val="2420633281"/>
                    </a:ext>
                  </a:extLst>
                </a:gridCol>
              </a:tblGrid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200</a:t>
                      </a:r>
                      <a:endParaRPr kumimoji="1" lang="ja-JP" altLang="en-US" sz="1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/>
                        <a:t>OK</a:t>
                      </a:r>
                      <a:endParaRPr kumimoji="1" lang="ja-JP" altLang="en-US" sz="1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0094838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204</a:t>
                      </a:r>
                      <a:endParaRPr kumimoji="1" lang="ja-JP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0 result</a:t>
                      </a:r>
                      <a:endParaRPr kumimoji="1" lang="ja-JP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420859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304</a:t>
                      </a:r>
                      <a:endParaRPr kumimoji="1" lang="ja-JP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Not Modified</a:t>
                      </a:r>
                      <a:r>
                        <a:rPr kumimoji="1" lang="ja-JP" altLang="en-US" sz="1400" dirty="0"/>
                        <a:t> </a:t>
                      </a:r>
                      <a:r>
                        <a:rPr kumimoji="1" lang="en-US" altLang="ja-JP" sz="1400" dirty="0"/>
                        <a:t>(</a:t>
                      </a:r>
                      <a:r>
                        <a:rPr kumimoji="1" lang="ja-JP" altLang="en-US" sz="1400" dirty="0"/>
                        <a:t> </a:t>
                      </a:r>
                      <a:r>
                        <a:rPr kumimoji="1" lang="en-US" altLang="ja-JP" sz="1400" dirty="0"/>
                        <a:t>downloadtime == updatetime )</a:t>
                      </a:r>
                      <a:endParaRPr kumimoji="1" lang="ja-JP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0118628"/>
                  </a:ext>
                </a:extLst>
              </a:tr>
              <a:tr h="298156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400</a:t>
                      </a:r>
                      <a:endParaRPr kumimoji="1" lang="ja-JP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Input error</a:t>
                      </a:r>
                      <a:endParaRPr kumimoji="1" lang="ja-JP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339895"/>
                  </a:ext>
                </a:extLst>
              </a:tr>
            </a:tbl>
          </a:graphicData>
        </a:graphic>
      </p:graphicFrame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51469C57-985A-411E-8BBA-88D8E5C534A8}"/>
              </a:ext>
            </a:extLst>
          </p:cNvPr>
          <p:cNvSpPr/>
          <p:nvPr/>
        </p:nvSpPr>
        <p:spPr>
          <a:xfrm>
            <a:off x="6642981" y="6459016"/>
            <a:ext cx="4329819" cy="311238"/>
          </a:xfrm>
          <a:prstGeom prst="wedgeRoundRectCallout">
            <a:avLst>
              <a:gd name="adj1" fmla="val 958"/>
              <a:gd name="adj2" fmla="val -9498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+mn-ea"/>
              </a:rPr>
              <a:t>※ ResponseCode </a:t>
            </a:r>
            <a:r>
              <a:rPr kumimoji="1" lang="ja-JP" altLang="en-US" sz="1400" dirty="0">
                <a:solidFill>
                  <a:schemeClr val="tx1"/>
                </a:solidFill>
                <a:latin typeface="+mn-ea"/>
              </a:rPr>
              <a:t>が</a:t>
            </a:r>
            <a:r>
              <a:rPr kumimoji="1" lang="en-US" altLang="ja-JP" sz="1400" dirty="0">
                <a:solidFill>
                  <a:schemeClr val="tx1"/>
                </a:solidFill>
                <a:latin typeface="+mn-ea"/>
              </a:rPr>
              <a:t>200</a:t>
            </a:r>
            <a:r>
              <a:rPr kumimoji="1" lang="ja-JP" altLang="en-US" sz="1400" dirty="0">
                <a:solidFill>
                  <a:schemeClr val="tx1"/>
                </a:solidFill>
                <a:latin typeface="+mn-ea"/>
              </a:rPr>
              <a:t>以外</a:t>
            </a:r>
            <a:r>
              <a:rPr kumimoji="1" lang="ja-JP" altLang="en-US" sz="1400">
                <a:solidFill>
                  <a:schemeClr val="tx1"/>
                </a:solidFill>
                <a:latin typeface="+mn-ea"/>
              </a:rPr>
              <a:t>の時は、</a:t>
            </a:r>
            <a:r>
              <a:rPr kumimoji="1" lang="en-US" altLang="ja-JP" sz="1400" dirty="0">
                <a:solidFill>
                  <a:schemeClr val="tx1"/>
                </a:solidFill>
                <a:latin typeface="+mn-ea"/>
              </a:rPr>
              <a:t>body</a:t>
            </a:r>
            <a:r>
              <a:rPr kumimoji="1" lang="ja-JP" altLang="en-US" sz="1400" dirty="0">
                <a:solidFill>
                  <a:schemeClr val="tx1"/>
                </a:solidFill>
                <a:latin typeface="+mn-ea"/>
              </a:rPr>
              <a:t>は空</a:t>
            </a:r>
            <a:endParaRPr kumimoji="1" lang="ja-JP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919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>
            <a:spLocks noGrp="1"/>
          </p:cNvSpPr>
          <p:nvPr>
            <p:ph type="title"/>
          </p:nvPr>
        </p:nvSpPr>
        <p:spPr>
          <a:xfrm>
            <a:off x="193964" y="41560"/>
            <a:ext cx="9439563" cy="42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</a:pP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r>
              <a:rPr lang="en-US" dirty="0">
                <a:solidFill>
                  <a:schemeClr val="bg1"/>
                </a:solidFill>
                <a:latin typeface="+mn-ea"/>
                <a:ea typeface="+mn-ea"/>
              </a:rPr>
              <a:t>. 画面遷移</a:t>
            </a:r>
            <a:endParaRPr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47" name="Google Shape;247;p12"/>
          <p:cNvSpPr txBox="1">
            <a:spLocks noGrp="1"/>
          </p:cNvSpPr>
          <p:nvPr>
            <p:ph type="sldNum" idx="12"/>
          </p:nvPr>
        </p:nvSpPr>
        <p:spPr>
          <a:xfrm>
            <a:off x="11248411" y="6525338"/>
            <a:ext cx="779767" cy="26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ea"/>
              </a:rPr>
              <a:t>13</a:t>
            </a:fld>
            <a:endParaRPr>
              <a:latin typeface="+mn-ea"/>
            </a:endParaRPr>
          </a:p>
        </p:txBody>
      </p:sp>
      <p:grpSp>
        <p:nvGrpSpPr>
          <p:cNvPr id="3" name="図形グループ 2"/>
          <p:cNvGrpSpPr/>
          <p:nvPr/>
        </p:nvGrpSpPr>
        <p:grpSpPr>
          <a:xfrm>
            <a:off x="586654" y="898756"/>
            <a:ext cx="1323319" cy="2708602"/>
            <a:chOff x="586654" y="898756"/>
            <a:chExt cx="1323319" cy="2708602"/>
          </a:xfrm>
        </p:grpSpPr>
        <p:pic>
          <p:nvPicPr>
            <p:cNvPr id="250" name="Google Shape;250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586654" y="898756"/>
              <a:ext cx="1323319" cy="2708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2" descr="電子機器, 携帯電話 が含まれている画像&#10;&#10;自動的に生成された説明"/>
            <p:cNvPicPr preferRelativeResize="0"/>
            <p:nvPr/>
          </p:nvPicPr>
          <p:blipFill rotWithShape="1">
            <a:blip r:embed="rId4">
              <a:alphaModFix/>
            </a:blip>
            <a:srcRect l="33680" t="21019" r="28749" b="21631"/>
            <a:stretch/>
          </p:blipFill>
          <p:spPr>
            <a:xfrm>
              <a:off x="664331" y="1188533"/>
              <a:ext cx="1176846" cy="21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2" descr="マグカップ, 記号, ゲーム, 食品 が含まれている画像&#10;&#10;自動的に生成された説明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31134" y="2059041"/>
              <a:ext cx="241329" cy="282297"/>
            </a:xfrm>
            <a:prstGeom prst="rect">
              <a:avLst/>
            </a:prstGeom>
            <a:noFill/>
            <a:ln>
              <a:solidFill>
                <a:srgbClr val="FF66CC"/>
              </a:solidFill>
            </a:ln>
          </p:spPr>
        </p:pic>
      </p:grpSp>
      <p:pic>
        <p:nvPicPr>
          <p:cNvPr id="254" name="Google Shape;254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2859208" y="1803984"/>
            <a:ext cx="1897684" cy="424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3303" y="3962860"/>
            <a:ext cx="1272685" cy="2592902"/>
          </a:xfrm>
          <a:prstGeom prst="rect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" name="図形グループ 7"/>
          <p:cNvGrpSpPr/>
          <p:nvPr/>
        </p:nvGrpSpPr>
        <p:grpSpPr>
          <a:xfrm>
            <a:off x="6670686" y="790992"/>
            <a:ext cx="1271603" cy="2753249"/>
            <a:chOff x="6670686" y="790992"/>
            <a:chExt cx="1271603" cy="2753249"/>
          </a:xfrm>
        </p:grpSpPr>
        <p:pic>
          <p:nvPicPr>
            <p:cNvPr id="242" name="Google Shape;242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6670686" y="790992"/>
              <a:ext cx="1271603" cy="275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2" descr="モニター画面に映る文字&#10;&#10;自動的に生成された説明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3926" y="1095784"/>
              <a:ext cx="1131966" cy="2121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2" descr="櫛 が含まれている画像&#10;&#10;自動的に生成された説明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61078" y="1896774"/>
              <a:ext cx="877664" cy="5110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12"/>
          <p:cNvGrpSpPr/>
          <p:nvPr/>
        </p:nvGrpSpPr>
        <p:grpSpPr>
          <a:xfrm>
            <a:off x="9739082" y="1163911"/>
            <a:ext cx="1991517" cy="4118306"/>
            <a:chOff x="9435403" y="1277659"/>
            <a:chExt cx="1903863" cy="4118306"/>
          </a:xfrm>
        </p:grpSpPr>
        <p:pic>
          <p:nvPicPr>
            <p:cNvPr id="262" name="Google Shape;262;p12" descr="横, 時計, 異なる, ドア が含まれている画像&#10;&#10;自動的に生成された説明"/>
            <p:cNvPicPr preferRelativeResize="0"/>
            <p:nvPr/>
          </p:nvPicPr>
          <p:blipFill rotWithShape="1">
            <a:blip r:embed="rId3">
              <a:alphaModFix/>
            </a:blip>
            <a:srcRect l="31746" t="17739" r="34668" b="14599"/>
            <a:stretch/>
          </p:blipFill>
          <p:spPr>
            <a:xfrm>
              <a:off x="9435403" y="1277659"/>
              <a:ext cx="1903863" cy="41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2" descr="ノートパソコン, 屋内, コンピュータ, 座る が含まれている画像&#10;&#10;自動的に生成された説明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540191" y="1732682"/>
              <a:ext cx="1676837" cy="31520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12"/>
          <p:cNvSpPr txBox="1"/>
          <p:nvPr/>
        </p:nvSpPr>
        <p:spPr>
          <a:xfrm>
            <a:off x="2796127" y="1458869"/>
            <a:ext cx="16981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Home画面</a:t>
            </a:r>
            <a:endParaRPr sz="1200" dirty="0">
              <a:latin typeface="+mn-ea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5469982" y="801566"/>
            <a:ext cx="134223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 dirty="0">
                <a:latin typeface="+mn-ea"/>
              </a:rPr>
              <a:t>バーコード</a:t>
            </a:r>
            <a:br>
              <a:rPr lang="en-US" altLang="ja-JP" sz="1200" dirty="0">
                <a:latin typeface="+mn-ea"/>
              </a:rPr>
            </a:br>
            <a:r>
              <a:rPr lang="ja-JP" altLang="en-US" sz="1200" dirty="0">
                <a:latin typeface="+mn-ea"/>
              </a:rPr>
              <a:t>スキャン画面</a:t>
            </a:r>
            <a:endParaRPr sz="1200" dirty="0">
              <a:latin typeface="+mn-ea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5604932" y="3952642"/>
            <a:ext cx="10196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アルバムID</a:t>
            </a:r>
            <a:b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</a:br>
            <a:r>
              <a:rPr lang="en-US" sz="1200" dirty="0">
                <a:solidFill>
                  <a:schemeClr val="dk1"/>
                </a:solidFill>
                <a:latin typeface="+mn-ea"/>
                <a:cs typeface="Century Gothic"/>
                <a:sym typeface="Century Gothic"/>
              </a:rPr>
              <a:t>入力画面</a:t>
            </a:r>
            <a:endParaRPr sz="1200" dirty="0">
              <a:latin typeface="+mn-ea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9986774" y="820192"/>
            <a:ext cx="147276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 dirty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AR</a:t>
            </a:r>
            <a:r>
              <a:rPr lang="ja-JP" altLang="en-US" sz="1200" dirty="0">
                <a:latin typeface="+mn-ea"/>
              </a:rPr>
              <a:t>用カメラ画面</a:t>
            </a:r>
            <a:endParaRPr sz="1200" dirty="0">
              <a:latin typeface="+mn-ea"/>
            </a:endParaRPr>
          </a:p>
        </p:txBody>
      </p:sp>
      <p:sp>
        <p:nvSpPr>
          <p:cNvPr id="272" name="Google Shape;272;p12"/>
          <p:cNvSpPr/>
          <p:nvPr/>
        </p:nvSpPr>
        <p:spPr>
          <a:xfrm>
            <a:off x="3938955" y="4314876"/>
            <a:ext cx="685070" cy="753627"/>
          </a:xfrm>
          <a:prstGeom prst="ellipse">
            <a:avLst/>
          </a:prstGeom>
          <a:noFill/>
          <a:ln w="73025" cap="flat" cmpd="sng">
            <a:solidFill>
              <a:srgbClr val="FF33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73" name="Google Shape;273;p12"/>
          <p:cNvCxnSpPr>
            <a:stCxn id="272" idx="0"/>
            <a:endCxn id="242" idx="1"/>
          </p:cNvCxnSpPr>
          <p:nvPr/>
        </p:nvCxnSpPr>
        <p:spPr>
          <a:xfrm rot="-5400000">
            <a:off x="4402390" y="2046576"/>
            <a:ext cx="2147400" cy="2389200"/>
          </a:xfrm>
          <a:prstGeom prst="bentConnector2">
            <a:avLst/>
          </a:prstGeom>
          <a:noFill/>
          <a:ln w="22225" cap="flat" cmpd="sng">
            <a:solidFill>
              <a:srgbClr val="FF33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4" name="Google Shape;274;p12"/>
          <p:cNvSpPr/>
          <p:nvPr/>
        </p:nvSpPr>
        <p:spPr>
          <a:xfrm>
            <a:off x="2975058" y="4323665"/>
            <a:ext cx="685071" cy="753626"/>
          </a:xfrm>
          <a:prstGeom prst="ellipse">
            <a:avLst/>
          </a:prstGeom>
          <a:noFill/>
          <a:ln w="73025" cap="flat" cmpd="sng">
            <a:solidFill>
              <a:srgbClr val="FF33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75" name="Google Shape;275;p12"/>
          <p:cNvCxnSpPr>
            <a:stCxn id="274" idx="4"/>
          </p:cNvCxnSpPr>
          <p:nvPr/>
        </p:nvCxnSpPr>
        <p:spPr>
          <a:xfrm rot="16200000" flipH="1">
            <a:off x="4371153" y="4023732"/>
            <a:ext cx="1228750" cy="3335868"/>
          </a:xfrm>
          <a:prstGeom prst="bentConnector2">
            <a:avLst/>
          </a:prstGeom>
          <a:noFill/>
          <a:ln w="28575" cap="flat" cmpd="sng">
            <a:solidFill>
              <a:srgbClr val="FF33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8" name="Google Shape;278;p12"/>
          <p:cNvCxnSpPr>
            <a:cxnSpLocks/>
            <a:stCxn id="255" idx="3"/>
            <a:endCxn id="262" idx="1"/>
          </p:cNvCxnSpPr>
          <p:nvPr/>
        </p:nvCxnSpPr>
        <p:spPr>
          <a:xfrm flipV="1">
            <a:off x="7955988" y="3223064"/>
            <a:ext cx="1783094" cy="2036247"/>
          </a:xfrm>
          <a:prstGeom prst="bentConnector3">
            <a:avLst>
              <a:gd name="adj1" fmla="val 72664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9" name="Google Shape;279;p12"/>
          <p:cNvSpPr/>
          <p:nvPr/>
        </p:nvSpPr>
        <p:spPr>
          <a:xfrm>
            <a:off x="9739035" y="1430738"/>
            <a:ext cx="573174" cy="565539"/>
          </a:xfrm>
          <a:prstGeom prst="ellipse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80" name="Google Shape;280;p12"/>
          <p:cNvCxnSpPr>
            <a:cxnSpLocks/>
            <a:stCxn id="279" idx="0"/>
            <a:endCxn id="254" idx="0"/>
          </p:cNvCxnSpPr>
          <p:nvPr/>
        </p:nvCxnSpPr>
        <p:spPr>
          <a:xfrm rot="16200000" flipH="1" flipV="1">
            <a:off x="6730213" y="-1491425"/>
            <a:ext cx="373246" cy="6217572"/>
          </a:xfrm>
          <a:prstGeom prst="bentConnector3">
            <a:avLst>
              <a:gd name="adj1" fmla="val -202799"/>
            </a:avLst>
          </a:prstGeom>
          <a:noFill/>
          <a:ln w="22225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p12"/>
          <p:cNvSpPr/>
          <p:nvPr/>
        </p:nvSpPr>
        <p:spPr>
          <a:xfrm>
            <a:off x="1193226" y="2040082"/>
            <a:ext cx="304585" cy="317753"/>
          </a:xfrm>
          <a:prstGeom prst="rect">
            <a:avLst/>
          </a:prstGeom>
          <a:noFill/>
          <a:ln w="44450" cap="flat" cmpd="sng">
            <a:solidFill>
              <a:srgbClr val="FF6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282" name="Google Shape;282;p12"/>
          <p:cNvCxnSpPr>
            <a:cxnSpLocks/>
            <a:stCxn id="253" idx="2"/>
            <a:endCxn id="51" idx="0"/>
          </p:cNvCxnSpPr>
          <p:nvPr/>
        </p:nvCxnSpPr>
        <p:spPr>
          <a:xfrm flipH="1">
            <a:off x="1316990" y="2341338"/>
            <a:ext cx="34809" cy="1791250"/>
          </a:xfrm>
          <a:prstGeom prst="straightConnector1">
            <a:avLst/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4" name="Google Shape;284;p12"/>
          <p:cNvCxnSpPr>
            <a:stCxn id="242" idx="3"/>
            <a:endCxn id="262" idx="1"/>
          </p:cNvCxnSpPr>
          <p:nvPr/>
        </p:nvCxnSpPr>
        <p:spPr>
          <a:xfrm>
            <a:off x="7942289" y="2167616"/>
            <a:ext cx="1796700" cy="1055400"/>
          </a:xfrm>
          <a:prstGeom prst="bentConnector3">
            <a:avLst>
              <a:gd name="adj1" fmla="val 72933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5" name="Google Shape;285;p12"/>
          <p:cNvCxnSpPr>
            <a:cxnSpLocks/>
            <a:stCxn id="51" idx="3"/>
            <a:endCxn id="254" idx="1"/>
          </p:cNvCxnSpPr>
          <p:nvPr/>
        </p:nvCxnSpPr>
        <p:spPr>
          <a:xfrm flipV="1">
            <a:off x="1919436" y="3926407"/>
            <a:ext cx="939772" cy="1412708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" name="Google Shape;359;p13" descr="食品 が含まれている画像&#10;&#10;自動的に生成された説明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4543" y="4132588"/>
            <a:ext cx="1204893" cy="241305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279;p12"/>
          <p:cNvSpPr/>
          <p:nvPr/>
        </p:nvSpPr>
        <p:spPr>
          <a:xfrm>
            <a:off x="6644084" y="991496"/>
            <a:ext cx="399130" cy="393813"/>
          </a:xfrm>
          <a:prstGeom prst="ellipse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cxnSp>
        <p:nvCxnSpPr>
          <p:cNvPr id="53" name="Google Shape;280;p12"/>
          <p:cNvCxnSpPr>
            <a:cxnSpLocks/>
            <a:stCxn id="52" idx="0"/>
            <a:endCxn id="254" idx="0"/>
          </p:cNvCxnSpPr>
          <p:nvPr/>
        </p:nvCxnSpPr>
        <p:spPr>
          <a:xfrm rot="16200000" flipH="1" flipV="1">
            <a:off x="4919606" y="-120060"/>
            <a:ext cx="812488" cy="3035599"/>
          </a:xfrm>
          <a:prstGeom prst="bentConnector3">
            <a:avLst>
              <a:gd name="adj1" fmla="val -38793"/>
            </a:avLst>
          </a:prstGeom>
          <a:noFill/>
          <a:ln w="22225" cap="flat" cmpd="sng">
            <a:solidFill>
              <a:srgbClr val="FF6699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5642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 画面設計 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(2/6)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sz="1200" dirty="0">
                <a:latin typeface="+mn-ea"/>
              </a:rPr>
              <a:t>画面概要</a:t>
            </a:r>
            <a:endParaRPr kumimoji="1" lang="en-US" altLang="ja-JP" sz="1200" dirty="0">
              <a:latin typeface="+mn-ea"/>
            </a:endParaRPr>
          </a:p>
          <a:p>
            <a:pPr marL="0" indent="0">
              <a:buNone/>
            </a:pPr>
            <a:r>
              <a:rPr lang="en-US" altLang="ja-JP" sz="1200" dirty="0">
                <a:latin typeface="+mn-ea"/>
              </a:rPr>
              <a:t>AR</a:t>
            </a:r>
            <a:r>
              <a:rPr lang="ja-JP" altLang="en-US" sz="1200" dirty="0">
                <a:latin typeface="+mn-ea"/>
              </a:rPr>
              <a:t>アプリのホーム画面。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項目一覧</a:t>
            </a:r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処理一覧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45318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14</a:t>
            </a:fld>
            <a:endParaRPr kumimoji="1" lang="ja-JP" altLang="en-US" dirty="0">
              <a:latin typeface="+mn-ea"/>
            </a:endParaRPr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A9B469B3-50C1-46C0-AB97-1015B5CD3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2" y="1237196"/>
            <a:ext cx="2316043" cy="518065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3875" y="66675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+mn-ea"/>
              </a:rPr>
              <a:t>画面名</a:t>
            </a:r>
            <a:r>
              <a:rPr kumimoji="1" lang="en-US" altLang="ja-JP" dirty="0">
                <a:latin typeface="+mn-ea"/>
              </a:rPr>
              <a:t>:</a:t>
            </a:r>
            <a:r>
              <a:rPr kumimoji="1" lang="ja-JP" altLang="en-US" dirty="0">
                <a:latin typeface="+mn-ea"/>
              </a:rPr>
              <a:t> ホーム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6031"/>
              </p:ext>
            </p:extLst>
          </p:nvPr>
        </p:nvGraphicFramePr>
        <p:xfrm>
          <a:off x="4826000" y="2517086"/>
          <a:ext cx="7080249" cy="161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アプリ名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アプリ名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--</a:t>
                      </a:r>
                      <a:endParaRPr kumimoji="1" lang="ja-JP" altLang="en-US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チュートリアル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既定のブラウザで、卒</a:t>
                      </a:r>
                      <a:r>
                        <a:rPr kumimoji="1" lang="en-US" altLang="ja-JP" sz="800" dirty="0"/>
                        <a:t>ARu</a:t>
                      </a:r>
                      <a:r>
                        <a:rPr kumimoji="1" lang="ja-JP" altLang="en-US" sz="800" dirty="0"/>
                        <a:t>サービスサイトのチュートリアルページを開く。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アルバム</a:t>
                      </a:r>
                      <a:r>
                        <a:rPr kumimoji="1" lang="en-US" altLang="ja-JP" sz="800" dirty="0"/>
                        <a:t>ID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ポップアップを開き、アルバム</a:t>
                      </a:r>
                      <a:r>
                        <a:rPr kumimoji="1" lang="en-US" altLang="ja-JP" sz="800" dirty="0"/>
                        <a:t>ID</a:t>
                      </a:r>
                      <a:r>
                        <a:rPr kumimoji="1" lang="ja-JP" altLang="en-US" sz="800" dirty="0"/>
                        <a:t>を手入力する。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ポップアップ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4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スキャン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バーコードスキャンカメラを起動する。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5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かざす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AR</a:t>
                      </a:r>
                      <a:r>
                        <a:rPr kumimoji="1" lang="ja-JP" altLang="en-US" sz="800" dirty="0"/>
                        <a:t>用カメラを起動する。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リンクボタン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6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800" dirty="0"/>
                        <a:t>アルバム</a:t>
                      </a:r>
                      <a:r>
                        <a:rPr kumimoji="1" lang="en-US" altLang="ja-JP" sz="800" dirty="0"/>
                        <a:t>ID</a:t>
                      </a:r>
                      <a:r>
                        <a:rPr kumimoji="1" lang="ja-JP" altLang="en-US" sz="800" dirty="0"/>
                        <a:t>入力ポップアップ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アルバム</a:t>
                      </a:r>
                      <a:r>
                        <a:rPr kumimoji="1" lang="en-US" altLang="ja-JP" sz="800" dirty="0"/>
                        <a:t>ID</a:t>
                      </a:r>
                      <a:r>
                        <a:rPr kumimoji="1" lang="ja-JP" altLang="en-US" sz="800" dirty="0"/>
                        <a:t>を入力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381000" y="17938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①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41400" y="5740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②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1625" y="43656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③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7625" y="43815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④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31875" y="34607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⑤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065688" y="609679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⑥</a:t>
            </a:r>
            <a:r>
              <a:rPr kumimoji="1" lang="en-US" altLang="en-US" dirty="0">
                <a:latin typeface="+mn-ea"/>
              </a:rPr>
              <a:t> </a:t>
            </a:r>
            <a:r>
              <a:rPr kumimoji="1" lang="ja-JP" altLang="en-US" sz="1200" dirty="0">
                <a:latin typeface="+mn-ea"/>
              </a:rPr>
              <a:t>ポップアップ</a:t>
            </a:r>
          </a:p>
        </p:txBody>
      </p:sp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912229"/>
              </p:ext>
            </p:extLst>
          </p:nvPr>
        </p:nvGraphicFramePr>
        <p:xfrm>
          <a:off x="4826000" y="4550291"/>
          <a:ext cx="7048499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altLang="ja-JP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はい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800" dirty="0"/>
                        <a:t>AR</a:t>
                      </a:r>
                      <a:r>
                        <a:rPr lang="ja-JP" altLang="en-US" sz="800" dirty="0"/>
                        <a:t>用カメラを起動し、入力されたアルバム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をサーバに送信してアルバム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に対応するマーカー画像を取得する。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ja-JP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キャンセル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入力を中止する。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Google Shape;25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731" y="3486661"/>
            <a:ext cx="1272685" cy="2592902"/>
          </a:xfrm>
          <a:prstGeom prst="rect">
            <a:avLst/>
          </a:prstGeom>
          <a:noFill/>
          <a:ln w="31750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66901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 descr="マグカップ, 記号, ゲーム, 食品 が含まれている画像&#10;&#10;自動的に生成された説明">
            <a:extLst>
              <a:ext uri="{FF2B5EF4-FFF2-40B4-BE49-F238E27FC236}">
                <a16:creationId xmlns:a16="http://schemas.microsoft.com/office/drawing/2014/main" id="{F90EFFC9-B357-4B08-8DCA-451CF0229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92" y="3452751"/>
            <a:ext cx="454320" cy="5369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画面設計 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(6/6)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sz="1200" dirty="0">
                <a:latin typeface="+mn-ea"/>
              </a:rPr>
              <a:t>画面概要</a:t>
            </a:r>
            <a:endParaRPr kumimoji="1" lang="en-US" altLang="ja-JP" sz="1200" dirty="0">
              <a:latin typeface="+mn-ea"/>
            </a:endParaRPr>
          </a:p>
          <a:p>
            <a:pPr marL="0" indent="0">
              <a:buNone/>
            </a:pPr>
            <a:r>
              <a:rPr lang="ja-JP" altLang="en-US" sz="1200" dirty="0">
                <a:latin typeface="+mn-ea"/>
              </a:rPr>
              <a:t>アルバム</a:t>
            </a:r>
            <a:r>
              <a:rPr lang="en-US" altLang="ja-JP" sz="1200" dirty="0">
                <a:latin typeface="+mn-ea"/>
              </a:rPr>
              <a:t>ID</a:t>
            </a:r>
            <a:r>
              <a:rPr lang="ja-JP" altLang="en-US" sz="1200" dirty="0">
                <a:latin typeface="+mn-ea"/>
              </a:rPr>
              <a:t>を変換したバーコードを読み取る。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項目一覧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処理一覧</a:t>
            </a:r>
            <a:endParaRPr lang="en-US" altLang="ja-JP" sz="1200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15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75" y="666750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+mn-ea"/>
              </a:rPr>
              <a:t>画面名</a:t>
            </a:r>
            <a:r>
              <a:rPr kumimoji="1" lang="en-US" altLang="ja-JP" dirty="0">
                <a:latin typeface="+mn-ea"/>
              </a:rPr>
              <a:t>:</a:t>
            </a:r>
            <a:r>
              <a:rPr kumimoji="1" lang="ja-JP" altLang="en-US" dirty="0">
                <a:latin typeface="+mn-ea"/>
              </a:rPr>
              <a:t> バーコードスキャン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958182"/>
              </p:ext>
            </p:extLst>
          </p:nvPr>
        </p:nvGraphicFramePr>
        <p:xfrm>
          <a:off x="4826000" y="2367464"/>
          <a:ext cx="7080249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カメラビューア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のバーコードを読み取る。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27756"/>
              </p:ext>
            </p:extLst>
          </p:nvPr>
        </p:nvGraphicFramePr>
        <p:xfrm>
          <a:off x="4826000" y="3608676"/>
          <a:ext cx="7048499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撮影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画面表示時にカメラを起動する。バーコードの値を読み取る。アルバム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の形式に合致する入力値を読み込むと、</a:t>
                      </a:r>
                      <a:r>
                        <a:rPr lang="en-US" altLang="ja-JP" sz="800" dirty="0"/>
                        <a:t>AR</a:t>
                      </a:r>
                      <a:r>
                        <a:rPr lang="ja-JP" altLang="en-US" sz="800" dirty="0"/>
                        <a:t>用カメラ画面へ遷移する。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ホーム画面へ戻る。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Google Shape;434;p18" descr="コンピューターのキーボード&#10;&#10;自動的に生成された説明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668" y="1782036"/>
            <a:ext cx="2205463" cy="401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楕円 143">
            <a:extLst>
              <a:ext uri="{FF2B5EF4-FFF2-40B4-BE49-F238E27FC236}">
                <a16:creationId xmlns:a16="http://schemas.microsoft.com/office/drawing/2014/main" id="{00082827-E113-44C1-9DE6-53020C34AEE8}"/>
              </a:ext>
            </a:extLst>
          </p:cNvPr>
          <p:cNvSpPr/>
          <p:nvPr/>
        </p:nvSpPr>
        <p:spPr>
          <a:xfrm>
            <a:off x="579160" y="1703236"/>
            <a:ext cx="573174" cy="565539"/>
          </a:xfrm>
          <a:prstGeom prst="ellipse">
            <a:avLst/>
          </a:prstGeom>
          <a:noFill/>
          <a:ln w="31750" cmpd="sng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0067" y="14213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①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067" y="19981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②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9" name="コネクタ: カギ線 133">
            <a:extLst>
              <a:ext uri="{FF2B5EF4-FFF2-40B4-BE49-F238E27FC236}">
                <a16:creationId xmlns:a16="http://schemas.microsoft.com/office/drawing/2014/main" id="{010472F2-EE0B-44BB-AE31-038154D8E99B}"/>
              </a:ext>
            </a:extLst>
          </p:cNvPr>
          <p:cNvCxnSpPr>
            <a:cxnSpLocks/>
          </p:cNvCxnSpPr>
          <p:nvPr/>
        </p:nvCxnSpPr>
        <p:spPr>
          <a:xfrm flipV="1">
            <a:off x="440223" y="2116668"/>
            <a:ext cx="101644" cy="66963"/>
          </a:xfrm>
          <a:prstGeom prst="straightConnector1">
            <a:avLst/>
          </a:prstGeom>
          <a:ln w="28575">
            <a:solidFill>
              <a:srgbClr val="FF339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31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 descr="ノートパソコン, 屋内, コンピュータ, 座る が含まれている画像&#10;&#10;自動的に生成された説明">
            <a:extLst>
              <a:ext uri="{FF2B5EF4-FFF2-40B4-BE49-F238E27FC236}">
                <a16:creationId xmlns:a16="http://schemas.microsoft.com/office/drawing/2014/main" id="{DFA00C28-4085-4650-84BB-798076DD1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3" y="1811491"/>
            <a:ext cx="2194181" cy="394302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画面設計 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(6/6)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4" y="1190625"/>
            <a:ext cx="7313303" cy="5219256"/>
          </a:xfrm>
        </p:spPr>
        <p:txBody>
          <a:bodyPr/>
          <a:lstStyle/>
          <a:p>
            <a:r>
              <a:rPr kumimoji="1" lang="ja-JP" altLang="en-US" sz="1200" dirty="0">
                <a:latin typeface="+mn-ea"/>
              </a:rPr>
              <a:t>画面概要</a:t>
            </a:r>
            <a:endParaRPr kumimoji="1" lang="en-US" altLang="ja-JP" sz="1200" dirty="0">
              <a:latin typeface="+mn-ea"/>
            </a:endParaRPr>
          </a:p>
          <a:p>
            <a:pPr marL="0" indent="0">
              <a:buNone/>
            </a:pPr>
            <a:r>
              <a:rPr lang="ja-JP" altLang="en-US" sz="1200" dirty="0">
                <a:latin typeface="+mn-ea"/>
              </a:rPr>
              <a:t>全面が</a:t>
            </a:r>
            <a:r>
              <a:rPr lang="en-US" altLang="ja-JP" sz="1200" dirty="0">
                <a:latin typeface="+mn-ea"/>
              </a:rPr>
              <a:t>AR</a:t>
            </a:r>
            <a:r>
              <a:rPr lang="ja-JP" altLang="en-US" sz="1200" dirty="0">
                <a:latin typeface="+mn-ea"/>
              </a:rPr>
              <a:t>用カメラの画面。予めアルバム</a:t>
            </a:r>
            <a:r>
              <a:rPr lang="en-US" altLang="ja-JP" sz="1200" dirty="0">
                <a:latin typeface="+mn-ea"/>
              </a:rPr>
              <a:t>ID</a:t>
            </a:r>
            <a:r>
              <a:rPr lang="ja-JP" altLang="en-US" sz="1200" dirty="0">
                <a:latin typeface="+mn-ea"/>
              </a:rPr>
              <a:t>を設定し卒業アルバムにカメラをかざすと、登録済みのマーカーを検知してコンテンツを再生する。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項目一覧</a:t>
            </a: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pPr marL="0" indent="0">
              <a:buNone/>
            </a:pPr>
            <a:endParaRPr lang="en-US" altLang="ja-JP" sz="1200" dirty="0">
              <a:latin typeface="+mn-ea"/>
            </a:endParaRPr>
          </a:p>
          <a:p>
            <a:r>
              <a:rPr lang="ja-JP" altLang="en-US" sz="1200" dirty="0">
                <a:latin typeface="+mn-ea"/>
              </a:rPr>
              <a:t>処理一覧</a:t>
            </a:r>
            <a:endParaRPr lang="en-US" altLang="ja-JP" sz="1200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16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75" y="666750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+mn-ea"/>
              </a:rPr>
              <a:t>画面名</a:t>
            </a:r>
            <a:r>
              <a:rPr kumimoji="1" lang="en-US" altLang="ja-JP" dirty="0">
                <a:latin typeface="+mn-ea"/>
              </a:rPr>
              <a:t>:</a:t>
            </a:r>
            <a:r>
              <a:rPr kumimoji="1" lang="ja-JP" altLang="en-US" dirty="0">
                <a:latin typeface="+mn-ea"/>
              </a:rPr>
              <a:t> </a:t>
            </a:r>
            <a:r>
              <a:rPr kumimoji="1" lang="en-US" altLang="ja-JP" dirty="0">
                <a:latin typeface="+mn-ea"/>
              </a:rPr>
              <a:t>AR</a:t>
            </a:r>
            <a:r>
              <a:rPr kumimoji="1" lang="ja-JP" altLang="en-US" dirty="0">
                <a:latin typeface="+mn-ea"/>
              </a:rPr>
              <a:t>用カメラ</a:t>
            </a: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52434"/>
              </p:ext>
            </p:extLst>
          </p:nvPr>
        </p:nvGraphicFramePr>
        <p:xfrm>
          <a:off x="4826000" y="2561167"/>
          <a:ext cx="7080249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リンク・フォーム要素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カメラビューア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予めアルバム</a:t>
                      </a:r>
                      <a:r>
                        <a:rPr lang="en-US" altLang="ja-JP" sz="800" dirty="0"/>
                        <a:t>ID</a:t>
                      </a:r>
                      <a:r>
                        <a:rPr lang="ja-JP" altLang="en-US" sz="800" dirty="0"/>
                        <a:t>を設定し卒業アルバムにカメラをかざすと、登録済みのマーカーを検知してコンテンツを再生する。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ビューア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リンク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楕円 143">
            <a:extLst>
              <a:ext uri="{FF2B5EF4-FFF2-40B4-BE49-F238E27FC236}">
                <a16:creationId xmlns:a16="http://schemas.microsoft.com/office/drawing/2014/main" id="{00082827-E113-44C1-9DE6-53020C34AEE8}"/>
              </a:ext>
            </a:extLst>
          </p:cNvPr>
          <p:cNvSpPr/>
          <p:nvPr/>
        </p:nvSpPr>
        <p:spPr>
          <a:xfrm>
            <a:off x="579160" y="1703236"/>
            <a:ext cx="573174" cy="565539"/>
          </a:xfrm>
          <a:prstGeom prst="ellipse">
            <a:avLst/>
          </a:prstGeom>
          <a:noFill/>
          <a:ln w="31750" cmpd="sng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539621"/>
              </p:ext>
            </p:extLst>
          </p:nvPr>
        </p:nvGraphicFramePr>
        <p:xfrm>
          <a:off x="4826000" y="4124263"/>
          <a:ext cx="7048499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ja-JP" sz="800" dirty="0"/>
                        <a:t>#</a:t>
                      </a:r>
                      <a:endParaRPr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処理名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800" dirty="0"/>
                        <a:t>項目概要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撮影</a:t>
                      </a:r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画面表示時に</a:t>
                      </a:r>
                      <a:r>
                        <a:rPr lang="en-US" altLang="ja-JP" sz="800" dirty="0"/>
                        <a:t>AR</a:t>
                      </a:r>
                      <a:r>
                        <a:rPr lang="ja-JP" altLang="en-US" sz="800" dirty="0"/>
                        <a:t>用カメラを起動する。撮影した画像とパターンマッチングする。合致する登録済みのマーカーを検知すると、その領域にマーカーに対応するコンテンツを表示する。</a:t>
                      </a:r>
                      <a:endParaRPr lang="en-US" altLang="ja-JP" sz="800" dirty="0"/>
                    </a:p>
                  </a:txBody>
                  <a:tcPr>
                    <a:lnT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コンテンツ取得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800" dirty="0"/>
                        <a:t>検知したマーカーに対応するコンテンツを、サーバーから取得する。</a:t>
                      </a:r>
                      <a:endParaRPr lang="en-US" altLang="ja-JP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3</a:t>
                      </a:r>
                      <a:endParaRPr kumimoji="1" lang="ja-JP" altLang="en-US" sz="800" dirty="0"/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戻る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800" dirty="0"/>
                        <a:t>ホーム画面へ戻る。</a:t>
                      </a:r>
                    </a:p>
                  </a:txBody>
                  <a:tcPr>
                    <a:lnB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テキスト ボックス 16"/>
          <p:cNvSpPr txBox="1"/>
          <p:nvPr/>
        </p:nvSpPr>
        <p:spPr>
          <a:xfrm>
            <a:off x="110067" y="14213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①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067" y="19981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②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9" name="コネクタ: カギ線 133">
            <a:extLst>
              <a:ext uri="{FF2B5EF4-FFF2-40B4-BE49-F238E27FC236}">
                <a16:creationId xmlns:a16="http://schemas.microsoft.com/office/drawing/2014/main" id="{010472F2-EE0B-44BB-AE31-038154D8E99B}"/>
              </a:ext>
            </a:extLst>
          </p:cNvPr>
          <p:cNvCxnSpPr>
            <a:cxnSpLocks/>
          </p:cNvCxnSpPr>
          <p:nvPr/>
        </p:nvCxnSpPr>
        <p:spPr>
          <a:xfrm flipV="1">
            <a:off x="440223" y="2116668"/>
            <a:ext cx="101644" cy="66963"/>
          </a:xfrm>
          <a:prstGeom prst="straightConnector1">
            <a:avLst/>
          </a:prstGeom>
          <a:ln w="28575">
            <a:solidFill>
              <a:srgbClr val="FF339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50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latin typeface="+mj-ea"/>
              </a:rPr>
              <a:t>3</a:t>
            </a:r>
            <a:r>
              <a:rPr kumimoji="1" lang="en-US" altLang="ja-JP" dirty="0">
                <a:latin typeface="+mj-ea"/>
              </a:rPr>
              <a:t>.</a:t>
            </a:r>
            <a:r>
              <a:rPr kumimoji="1" lang="ja-JP" altLang="en-US">
                <a:latin typeface="+mj-ea"/>
              </a:rPr>
              <a:t> コンテンツ管理</a:t>
            </a:r>
            <a:r>
              <a:rPr kumimoji="1" lang="ja-JP" altLang="en-US" dirty="0">
                <a:latin typeface="+mj-ea"/>
              </a:rPr>
              <a:t>画面</a:t>
            </a:r>
            <a:r>
              <a:rPr kumimoji="1" lang="en-US" altLang="ja-JP" dirty="0">
                <a:latin typeface="+mj-ea"/>
              </a:rPr>
              <a:t> (Web)</a:t>
            </a:r>
            <a:endParaRPr kumimoji="1" lang="ja-JP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295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C72B1-DD7E-4C64-B1AC-556F5919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>
                <a:solidFill>
                  <a:schemeClr val="bg1"/>
                </a:solidFill>
                <a:latin typeface="+mn-ea"/>
                <a:ea typeface="+mn-ea"/>
              </a:rPr>
              <a:t>インフラ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構成図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 (v3.0.0) </a:t>
            </a:r>
            <a:r>
              <a:rPr kumimoji="1" lang="ja-JP" altLang="en-US">
                <a:solidFill>
                  <a:schemeClr val="bg1"/>
                </a:solidFill>
                <a:latin typeface="+mn-ea"/>
                <a:ea typeface="+mn-ea"/>
              </a:rPr>
              <a:t>から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コンテンツ管理画面</a:t>
            </a:r>
            <a:r>
              <a:rPr lang="en-US" altLang="ja-JP" dirty="0">
                <a:solidFill>
                  <a:schemeClr val="bg1"/>
                </a:solidFill>
                <a:latin typeface="+mn-ea"/>
              </a:rPr>
              <a:t> 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関連を抜粋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18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09A0E9B-119C-9642-BE20-40EA77A140E7}"/>
              </a:ext>
            </a:extLst>
          </p:cNvPr>
          <p:cNvSpPr txBox="1"/>
          <p:nvPr/>
        </p:nvSpPr>
        <p:spPr>
          <a:xfrm>
            <a:off x="7690922" y="746346"/>
            <a:ext cx="2646878" cy="830997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JP" sz="800" dirty="0">
                <a:latin typeface="+mn-ea"/>
              </a:rPr>
              <a:t>凡例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FF0000"/>
                </a:solidFill>
                <a:latin typeface="+mn-ea"/>
              </a:rPr>
              <a:t>赤色</a:t>
            </a:r>
            <a:r>
              <a:rPr lang="en-JP" sz="800" dirty="0">
                <a:latin typeface="+mn-ea"/>
              </a:rPr>
              <a:t>: コンテンツ管理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chemeClr val="accent2"/>
                </a:solidFill>
                <a:latin typeface="+mn-ea"/>
              </a:rPr>
              <a:t>橙色</a:t>
            </a:r>
            <a:r>
              <a:rPr lang="en-JP" sz="800" dirty="0">
                <a:latin typeface="+mn-ea"/>
              </a:rPr>
              <a:t>: コンテンツアップロード ~ コンバート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66FF"/>
                </a:solidFill>
                <a:latin typeface="+mn-ea"/>
              </a:rPr>
              <a:t>青色</a:t>
            </a:r>
            <a:r>
              <a:rPr lang="en-JP" sz="800" dirty="0">
                <a:latin typeface="+mn-ea"/>
              </a:rPr>
              <a:t>: コンテンツ情報取得 (ARアプリ)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A0E7"/>
                </a:solidFill>
                <a:latin typeface="+mn-ea"/>
              </a:rPr>
              <a:t>水色</a:t>
            </a:r>
            <a:r>
              <a:rPr lang="en-JP" sz="800" dirty="0">
                <a:latin typeface="+mn-ea"/>
              </a:rPr>
              <a:t>: コンテンツ配信 (ARアプリ)</a:t>
            </a:r>
          </a:p>
          <a:p>
            <a:r>
              <a:rPr lang="ja-JP" altLang="en-US" sz="800">
                <a:latin typeface="+mn-ea"/>
              </a:rPr>
              <a:t>　黒色</a:t>
            </a:r>
            <a:r>
              <a:rPr lang="en-US" altLang="ja-JP" sz="800" dirty="0">
                <a:latin typeface="+mn-ea"/>
              </a:rPr>
              <a:t>: </a:t>
            </a:r>
            <a:r>
              <a:rPr lang="ja-JP" altLang="en-US" sz="800">
                <a:latin typeface="+mn-ea"/>
              </a:rPr>
              <a:t>アクセス解析</a:t>
            </a:r>
            <a:endParaRPr lang="en-JP" sz="800" dirty="0">
              <a:latin typeface="+mn-ea"/>
            </a:endParaRPr>
          </a:p>
        </p:txBody>
      </p:sp>
      <p:grpSp>
        <p:nvGrpSpPr>
          <p:cNvPr id="224" name="図形グループ 5">
            <a:extLst>
              <a:ext uri="{FF2B5EF4-FFF2-40B4-BE49-F238E27FC236}">
                <a16:creationId xmlns:a16="http://schemas.microsoft.com/office/drawing/2014/main" id="{F5E028DB-BC3C-5541-86E4-8D98E6FE5575}"/>
              </a:ext>
            </a:extLst>
          </p:cNvPr>
          <p:cNvGrpSpPr/>
          <p:nvPr/>
        </p:nvGrpSpPr>
        <p:grpSpPr>
          <a:xfrm>
            <a:off x="997202" y="1822156"/>
            <a:ext cx="2251103" cy="4260463"/>
            <a:chOff x="400302" y="2195111"/>
            <a:chExt cx="2251103" cy="3949514"/>
          </a:xfrm>
        </p:grpSpPr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id="{7F0A1A70-094E-3741-81BC-121DAFF50708}"/>
                </a:ext>
              </a:extLst>
            </p:cNvPr>
            <p:cNvSpPr/>
            <p:nvPr/>
          </p:nvSpPr>
          <p:spPr>
            <a:xfrm>
              <a:off x="511852" y="230663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6" name="Rectangle 47">
              <a:extLst>
                <a:ext uri="{FF2B5EF4-FFF2-40B4-BE49-F238E27FC236}">
                  <a16:creationId xmlns:a16="http://schemas.microsoft.com/office/drawing/2014/main" id="{FD027B0D-E12B-9345-ABDB-FA04C008F120}"/>
                </a:ext>
              </a:extLst>
            </p:cNvPr>
            <p:cNvSpPr/>
            <p:nvPr/>
          </p:nvSpPr>
          <p:spPr>
            <a:xfrm>
              <a:off x="456077" y="225087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7" name="Rectangle 47">
              <a:extLst>
                <a:ext uri="{FF2B5EF4-FFF2-40B4-BE49-F238E27FC236}">
                  <a16:creationId xmlns:a16="http://schemas.microsoft.com/office/drawing/2014/main" id="{E52CF305-E8CE-9A42-BBD3-EC301B1A4B9E}"/>
                </a:ext>
              </a:extLst>
            </p:cNvPr>
            <p:cNvSpPr/>
            <p:nvPr/>
          </p:nvSpPr>
          <p:spPr>
            <a:xfrm>
              <a:off x="400302" y="2195111"/>
              <a:ext cx="2139553" cy="383799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28" name="Rectangle 47">
            <a:extLst>
              <a:ext uri="{FF2B5EF4-FFF2-40B4-BE49-F238E27FC236}">
                <a16:creationId xmlns:a16="http://schemas.microsoft.com/office/drawing/2014/main" id="{E50F38B0-8476-8D48-9589-340E08098A18}"/>
              </a:ext>
            </a:extLst>
          </p:cNvPr>
          <p:cNvSpPr/>
          <p:nvPr/>
        </p:nvSpPr>
        <p:spPr>
          <a:xfrm>
            <a:off x="1066782" y="4464185"/>
            <a:ext cx="2000956" cy="1354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9" name="Rectangle 47">
            <a:extLst>
              <a:ext uri="{FF2B5EF4-FFF2-40B4-BE49-F238E27FC236}">
                <a16:creationId xmlns:a16="http://schemas.microsoft.com/office/drawing/2014/main" id="{72876E3E-5039-6C40-9967-04CF511EE6E1}"/>
              </a:ext>
            </a:extLst>
          </p:cNvPr>
          <p:cNvSpPr/>
          <p:nvPr/>
        </p:nvSpPr>
        <p:spPr>
          <a:xfrm>
            <a:off x="1066220" y="2228475"/>
            <a:ext cx="2001517" cy="2103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0" name="Rectangle 36">
            <a:extLst>
              <a:ext uri="{FF2B5EF4-FFF2-40B4-BE49-F238E27FC236}">
                <a16:creationId xmlns:a16="http://schemas.microsoft.com/office/drawing/2014/main" id="{5FBF43ED-B7D4-FA4F-986F-A4DF10BAB2EE}"/>
              </a:ext>
            </a:extLst>
          </p:cNvPr>
          <p:cNvSpPr/>
          <p:nvPr/>
        </p:nvSpPr>
        <p:spPr>
          <a:xfrm>
            <a:off x="5318940" y="1700873"/>
            <a:ext cx="4907685" cy="4466417"/>
          </a:xfrm>
          <a:prstGeom prst="rect">
            <a:avLst/>
          </a:prstGeom>
          <a:solidFill>
            <a:srgbClr val="E1EEE9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rgbClr val="00A0E7"/>
                </a:solidFill>
                <a:latin typeface="+mn-ea"/>
              </a:rPr>
              <a:t>Region: ap-northeast-1</a:t>
            </a:r>
          </a:p>
        </p:txBody>
      </p:sp>
      <p:sp>
        <p:nvSpPr>
          <p:cNvPr id="231" name="Rectangle 47">
            <a:extLst>
              <a:ext uri="{FF2B5EF4-FFF2-40B4-BE49-F238E27FC236}">
                <a16:creationId xmlns:a16="http://schemas.microsoft.com/office/drawing/2014/main" id="{B396FA38-A1E8-AA42-A0D0-8B17D5D7EAD8}"/>
              </a:ext>
            </a:extLst>
          </p:cNvPr>
          <p:cNvSpPr/>
          <p:nvPr/>
        </p:nvSpPr>
        <p:spPr>
          <a:xfrm>
            <a:off x="3503434" y="1621921"/>
            <a:ext cx="6847066" cy="4663215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n-ea"/>
              </a:rPr>
              <a:t>AWS Cloud</a:t>
            </a:r>
          </a:p>
        </p:txBody>
      </p:sp>
      <p:pic>
        <p:nvPicPr>
          <p:cNvPr id="232" name="Graphic 50">
            <a:extLst>
              <a:ext uri="{FF2B5EF4-FFF2-40B4-BE49-F238E27FC236}">
                <a16:creationId xmlns:a16="http://schemas.microsoft.com/office/drawing/2014/main" id="{113AAD22-CD47-DF42-BCA9-CEC8B0E0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434" y="1621922"/>
            <a:ext cx="330200" cy="330200"/>
          </a:xfrm>
          <a:prstGeom prst="rect">
            <a:avLst/>
          </a:prstGeom>
        </p:spPr>
      </p:pic>
      <p:sp>
        <p:nvSpPr>
          <p:cNvPr id="233" name="テキスト ボックス 82">
            <a:extLst>
              <a:ext uri="{FF2B5EF4-FFF2-40B4-BE49-F238E27FC236}">
                <a16:creationId xmlns:a16="http://schemas.microsoft.com/office/drawing/2014/main" id="{AF4A1271-1B87-9E49-BA9C-A5EA10D7EA1B}"/>
              </a:ext>
            </a:extLst>
          </p:cNvPr>
          <p:cNvSpPr txBox="1"/>
          <p:nvPr/>
        </p:nvSpPr>
        <p:spPr>
          <a:xfrm>
            <a:off x="1038614" y="451848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学校・運用会社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234" name="テキスト ボックス 112">
            <a:extLst>
              <a:ext uri="{FF2B5EF4-FFF2-40B4-BE49-F238E27FC236}">
                <a16:creationId xmlns:a16="http://schemas.microsoft.com/office/drawing/2014/main" id="{3D82FB8E-0239-3C4F-9B21-9BD7FE91F154}"/>
              </a:ext>
            </a:extLst>
          </p:cNvPr>
          <p:cNvSpPr txBox="1"/>
          <p:nvPr/>
        </p:nvSpPr>
        <p:spPr>
          <a:xfrm>
            <a:off x="1007834" y="186762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学校関係者</a:t>
            </a:r>
          </a:p>
        </p:txBody>
      </p:sp>
      <p:sp>
        <p:nvSpPr>
          <p:cNvPr id="235" name="テキスト ボックス 78">
            <a:extLst>
              <a:ext uri="{FF2B5EF4-FFF2-40B4-BE49-F238E27FC236}">
                <a16:creationId xmlns:a16="http://schemas.microsoft.com/office/drawing/2014/main" id="{891984BC-230B-3341-9256-7AA84C691C57}"/>
              </a:ext>
            </a:extLst>
          </p:cNvPr>
          <p:cNvSpPr txBox="1"/>
          <p:nvPr/>
        </p:nvSpPr>
        <p:spPr>
          <a:xfrm>
            <a:off x="1059866" y="479645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6" name="テキスト ボックス 108">
            <a:extLst>
              <a:ext uri="{FF2B5EF4-FFF2-40B4-BE49-F238E27FC236}">
                <a16:creationId xmlns:a16="http://schemas.microsoft.com/office/drawing/2014/main" id="{5EA5C3E9-73C5-D542-8D49-39975EBA3AE4}"/>
              </a:ext>
            </a:extLst>
          </p:cNvPr>
          <p:cNvSpPr txBox="1"/>
          <p:nvPr/>
        </p:nvSpPr>
        <p:spPr>
          <a:xfrm>
            <a:off x="1066220" y="230922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卒業生・父兄など</a:t>
            </a:r>
            <a:endParaRPr kumimoji="1" lang="en-US" altLang="ja-JP" sz="1200" dirty="0">
              <a:latin typeface="+mn-ea"/>
            </a:endParaRPr>
          </a:p>
        </p:txBody>
      </p:sp>
      <p:grpSp>
        <p:nvGrpSpPr>
          <p:cNvPr id="241" name="図形グループ 152">
            <a:extLst>
              <a:ext uri="{FF2B5EF4-FFF2-40B4-BE49-F238E27FC236}">
                <a16:creationId xmlns:a16="http://schemas.microsoft.com/office/drawing/2014/main" id="{BA949443-B02E-0D40-889B-7C6FBA9BEF52}"/>
              </a:ext>
            </a:extLst>
          </p:cNvPr>
          <p:cNvGrpSpPr/>
          <p:nvPr/>
        </p:nvGrpSpPr>
        <p:grpSpPr>
          <a:xfrm>
            <a:off x="1152909" y="4888266"/>
            <a:ext cx="1072750" cy="879746"/>
            <a:chOff x="612791" y="4460938"/>
            <a:chExt cx="1072750" cy="879746"/>
          </a:xfrm>
        </p:grpSpPr>
        <p:pic>
          <p:nvPicPr>
            <p:cNvPr id="242" name="Graphic 39">
              <a:extLst>
                <a:ext uri="{FF2B5EF4-FFF2-40B4-BE49-F238E27FC236}">
                  <a16:creationId xmlns:a16="http://schemas.microsoft.com/office/drawing/2014/main" id="{8D949E94-7C07-3C49-8F3D-572D4D29A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216" y="4460938"/>
              <a:ext cx="469900" cy="469900"/>
            </a:xfrm>
            <a:prstGeom prst="rect">
              <a:avLst/>
            </a:prstGeom>
          </p:spPr>
        </p:pic>
        <p:sp>
          <p:nvSpPr>
            <p:cNvPr id="243" name="TextBox 90">
              <a:extLst>
                <a:ext uri="{FF2B5EF4-FFF2-40B4-BE49-F238E27FC236}">
                  <a16:creationId xmlns:a16="http://schemas.microsoft.com/office/drawing/2014/main" id="{8F6C09F6-8A34-2140-9D02-CA26FC48CE65}"/>
                </a:ext>
              </a:extLst>
            </p:cNvPr>
            <p:cNvSpPr txBox="1"/>
            <p:nvPr/>
          </p:nvSpPr>
          <p:spPr>
            <a:xfrm>
              <a:off x="612791" y="5032907"/>
              <a:ext cx="1072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rgbClr val="232F3E"/>
                  </a:solidFill>
                  <a:latin typeface="+mn-ea"/>
                </a:rPr>
                <a:t>担当者</a:t>
              </a:r>
              <a:endParaRPr lang="en-US" sz="1400" dirty="0">
                <a:solidFill>
                  <a:srgbClr val="232F3E"/>
                </a:solidFill>
                <a:latin typeface="+mn-ea"/>
              </a:endParaRP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F64A40E-6DC6-D44D-9B2C-25712F1CA822}"/>
              </a:ext>
            </a:extLst>
          </p:cNvPr>
          <p:cNvGrpSpPr/>
          <p:nvPr/>
        </p:nvGrpSpPr>
        <p:grpSpPr>
          <a:xfrm>
            <a:off x="3998839" y="3242401"/>
            <a:ext cx="698327" cy="571529"/>
            <a:chOff x="3033610" y="3284279"/>
            <a:chExt cx="698327" cy="571529"/>
          </a:xfrm>
        </p:grpSpPr>
        <p:sp>
          <p:nvSpPr>
            <p:cNvPr id="249" name="TextBox 8">
              <a:extLst>
                <a:ext uri="{FF2B5EF4-FFF2-40B4-BE49-F238E27FC236}">
                  <a16:creationId xmlns:a16="http://schemas.microsoft.com/office/drawing/2014/main" id="{E760D056-6734-EC42-93BC-69DA2D8B9530}"/>
                </a:ext>
              </a:extLst>
            </p:cNvPr>
            <p:cNvSpPr txBox="1"/>
            <p:nvPr/>
          </p:nvSpPr>
          <p:spPr>
            <a:xfrm>
              <a:off x="3033610" y="3640364"/>
              <a:ext cx="69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250" name="Graphic 26">
              <a:extLst>
                <a:ext uri="{FF2B5EF4-FFF2-40B4-BE49-F238E27FC236}">
                  <a16:creationId xmlns:a16="http://schemas.microsoft.com/office/drawing/2014/main" id="{89B32307-F045-FD48-A78B-542487DC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09033" y="3284279"/>
              <a:ext cx="347481" cy="347481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8F9ED30-EBC5-6C43-A5F4-6A355A12266E}"/>
              </a:ext>
            </a:extLst>
          </p:cNvPr>
          <p:cNvGrpSpPr/>
          <p:nvPr/>
        </p:nvGrpSpPr>
        <p:grpSpPr>
          <a:xfrm>
            <a:off x="8597932" y="3245071"/>
            <a:ext cx="1187327" cy="579813"/>
            <a:chOff x="1873406" y="1086275"/>
            <a:chExt cx="2301904" cy="1124099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A12EA33-EEAB-6A46-AAC4-87F29501BB0A}"/>
                </a:ext>
              </a:extLst>
            </p:cNvPr>
            <p:cNvSpPr txBox="1"/>
            <p:nvPr/>
          </p:nvSpPr>
          <p:spPr>
            <a:xfrm>
              <a:off x="1873406" y="1792687"/>
              <a:ext cx="2301904" cy="41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Aurora</a:t>
              </a:r>
            </a:p>
          </p:txBody>
        </p: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2F79A15F-4189-F047-99A4-F0A882E8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68758" y="10862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4" name="図形グループ 4">
            <a:extLst>
              <a:ext uri="{FF2B5EF4-FFF2-40B4-BE49-F238E27FC236}">
                <a16:creationId xmlns:a16="http://schemas.microsoft.com/office/drawing/2014/main" id="{287A3215-6CDA-0644-B274-CCA895EFD263}"/>
              </a:ext>
            </a:extLst>
          </p:cNvPr>
          <p:cNvGrpSpPr/>
          <p:nvPr/>
        </p:nvGrpSpPr>
        <p:grpSpPr>
          <a:xfrm>
            <a:off x="6419304" y="4014738"/>
            <a:ext cx="686659" cy="684343"/>
            <a:chOff x="6186558" y="1444175"/>
            <a:chExt cx="1405404" cy="1400664"/>
          </a:xfrm>
        </p:grpSpPr>
        <p:sp>
          <p:nvSpPr>
            <p:cNvPr id="255" name="TextBox 34">
              <a:extLst>
                <a:ext uri="{FF2B5EF4-FFF2-40B4-BE49-F238E27FC236}">
                  <a16:creationId xmlns:a16="http://schemas.microsoft.com/office/drawing/2014/main" id="{81FC30C0-13F5-0C4D-94A7-DE43F6E86FC8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6" name="Graphic 44">
              <a:extLst>
                <a:ext uri="{FF2B5EF4-FFF2-40B4-BE49-F238E27FC236}">
                  <a16:creationId xmlns:a16="http://schemas.microsoft.com/office/drawing/2014/main" id="{1511F2C0-8EA3-5144-9552-D8F96DD31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7" name="図形グループ 4">
            <a:extLst>
              <a:ext uri="{FF2B5EF4-FFF2-40B4-BE49-F238E27FC236}">
                <a16:creationId xmlns:a16="http://schemas.microsoft.com/office/drawing/2014/main" id="{F5345120-4E74-2443-B875-86ECD8AB13CB}"/>
              </a:ext>
            </a:extLst>
          </p:cNvPr>
          <p:cNvGrpSpPr/>
          <p:nvPr/>
        </p:nvGrpSpPr>
        <p:grpSpPr>
          <a:xfrm>
            <a:off x="7886504" y="4011544"/>
            <a:ext cx="686659" cy="684343"/>
            <a:chOff x="6186558" y="1444175"/>
            <a:chExt cx="1405404" cy="1400664"/>
          </a:xfrm>
        </p:grpSpPr>
        <p:sp>
          <p:nvSpPr>
            <p:cNvPr id="258" name="TextBox 34">
              <a:extLst>
                <a:ext uri="{FF2B5EF4-FFF2-40B4-BE49-F238E27FC236}">
                  <a16:creationId xmlns:a16="http://schemas.microsoft.com/office/drawing/2014/main" id="{AA8E1E13-3929-794D-ACDC-2A081D514883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9" name="Graphic 44">
              <a:extLst>
                <a:ext uri="{FF2B5EF4-FFF2-40B4-BE49-F238E27FC236}">
                  <a16:creationId xmlns:a16="http://schemas.microsoft.com/office/drawing/2014/main" id="{30B1422A-76E2-D446-BCCB-85D10FF1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BD7DF72-34B6-3B4F-AC93-B58AED5A894A}"/>
              </a:ext>
            </a:extLst>
          </p:cNvPr>
          <p:cNvGrpSpPr/>
          <p:nvPr/>
        </p:nvGrpSpPr>
        <p:grpSpPr>
          <a:xfrm>
            <a:off x="6927047" y="4016921"/>
            <a:ext cx="1105872" cy="681012"/>
            <a:chOff x="1873406" y="1257143"/>
            <a:chExt cx="2301904" cy="1417546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23F1664-F0A7-0949-B2DD-5CE8F6E2A59C}"/>
                </a:ext>
              </a:extLst>
            </p:cNvPr>
            <p:cNvSpPr txBox="1"/>
            <p:nvPr/>
          </p:nvSpPr>
          <p:spPr>
            <a:xfrm>
              <a:off x="1873406" y="1969979"/>
              <a:ext cx="2301904" cy="70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CloudWatch</a:t>
              </a:r>
            </a:p>
          </p:txBody>
        </p:sp>
        <p:pic>
          <p:nvPicPr>
            <p:cNvPr id="262" name="Graphic 261">
              <a:extLst>
                <a:ext uri="{FF2B5EF4-FFF2-40B4-BE49-F238E27FC236}">
                  <a16:creationId xmlns:a16="http://schemas.microsoft.com/office/drawing/2014/main" id="{B3A0DB04-59A9-BA4B-9E87-88E726060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  <p:cxnSp>
        <p:nvCxnSpPr>
          <p:cNvPr id="263" name="直線矢印コネクタ 131">
            <a:extLst>
              <a:ext uri="{FF2B5EF4-FFF2-40B4-BE49-F238E27FC236}">
                <a16:creationId xmlns:a16="http://schemas.microsoft.com/office/drawing/2014/main" id="{C8D3CDB2-81BE-C047-A057-ADCC8091FA27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6283986" y="3583295"/>
            <a:ext cx="304907" cy="60518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131">
            <a:extLst>
              <a:ext uri="{FF2B5EF4-FFF2-40B4-BE49-F238E27FC236}">
                <a16:creationId xmlns:a16="http://schemas.microsoft.com/office/drawing/2014/main" id="{18D481B4-A99B-144A-95B3-7FCDFEC957FF}"/>
              </a:ext>
            </a:extLst>
          </p:cNvPr>
          <p:cNvCxnSpPr>
            <a:cxnSpLocks/>
            <a:stCxn id="256" idx="3"/>
          </p:cNvCxnSpPr>
          <p:nvPr/>
        </p:nvCxnSpPr>
        <p:spPr>
          <a:xfrm flipV="1">
            <a:off x="6936374" y="3578473"/>
            <a:ext cx="363340" cy="61000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直線矢印コネクタ 131">
            <a:extLst>
              <a:ext uri="{FF2B5EF4-FFF2-40B4-BE49-F238E27FC236}">
                <a16:creationId xmlns:a16="http://schemas.microsoft.com/office/drawing/2014/main" id="{DE05DD0B-1F72-3F43-861A-95C929F0A26D}"/>
              </a:ext>
            </a:extLst>
          </p:cNvPr>
          <p:cNvCxnSpPr>
            <a:cxnSpLocks/>
            <a:stCxn id="262" idx="0"/>
          </p:cNvCxnSpPr>
          <p:nvPr/>
        </p:nvCxnSpPr>
        <p:spPr>
          <a:xfrm flipV="1">
            <a:off x="7479983" y="3875850"/>
            <a:ext cx="0" cy="14107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直線矢印コネクタ 131">
            <a:extLst>
              <a:ext uri="{FF2B5EF4-FFF2-40B4-BE49-F238E27FC236}">
                <a16:creationId xmlns:a16="http://schemas.microsoft.com/office/drawing/2014/main" id="{CBDBD48D-7290-6E4C-8291-8484C3004EE1}"/>
              </a:ext>
            </a:extLst>
          </p:cNvPr>
          <p:cNvCxnSpPr>
            <a:cxnSpLocks/>
            <a:stCxn id="262" idx="3"/>
            <a:endCxn id="259" idx="1"/>
          </p:cNvCxnSpPr>
          <p:nvPr/>
        </p:nvCxnSpPr>
        <p:spPr>
          <a:xfrm flipV="1">
            <a:off x="7650819" y="4185285"/>
            <a:ext cx="405274" cy="247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直線矢印コネクタ 131">
            <a:extLst>
              <a:ext uri="{FF2B5EF4-FFF2-40B4-BE49-F238E27FC236}">
                <a16:creationId xmlns:a16="http://schemas.microsoft.com/office/drawing/2014/main" id="{77944B6F-BA41-9D47-9DC6-258B3ADC0930}"/>
              </a:ext>
            </a:extLst>
          </p:cNvPr>
          <p:cNvCxnSpPr>
            <a:cxnSpLocks/>
          </p:cNvCxnSpPr>
          <p:nvPr/>
        </p:nvCxnSpPr>
        <p:spPr>
          <a:xfrm flipV="1">
            <a:off x="6302153" y="33288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直線矢印コネクタ 131">
            <a:extLst>
              <a:ext uri="{FF2B5EF4-FFF2-40B4-BE49-F238E27FC236}">
                <a16:creationId xmlns:a16="http://schemas.microsoft.com/office/drawing/2014/main" id="{530170C3-3ED2-DB4F-874C-9DB0E4850CD4}"/>
              </a:ext>
            </a:extLst>
          </p:cNvPr>
          <p:cNvCxnSpPr>
            <a:cxnSpLocks/>
            <a:stCxn id="275" idx="1"/>
            <a:endCxn id="272" idx="3"/>
          </p:cNvCxnSpPr>
          <p:nvPr/>
        </p:nvCxnSpPr>
        <p:spPr>
          <a:xfrm flipH="1">
            <a:off x="6302153" y="34050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F4FCC23-79A8-934F-9BC5-4EDEFB1C2F7F}"/>
              </a:ext>
            </a:extLst>
          </p:cNvPr>
          <p:cNvGrpSpPr/>
          <p:nvPr/>
        </p:nvGrpSpPr>
        <p:grpSpPr>
          <a:xfrm>
            <a:off x="5813863" y="3238281"/>
            <a:ext cx="629100" cy="683568"/>
            <a:chOff x="4475739" y="3283872"/>
            <a:chExt cx="629100" cy="683568"/>
          </a:xfrm>
        </p:grpSpPr>
        <p:pic>
          <p:nvPicPr>
            <p:cNvPr id="272" name="Graphic 71">
              <a:extLst>
                <a:ext uri="{FF2B5EF4-FFF2-40B4-BE49-F238E27FC236}">
                  <a16:creationId xmlns:a16="http://schemas.microsoft.com/office/drawing/2014/main" id="{2AAAD1F3-8640-5F4C-9484-1602252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16548" y="3283872"/>
              <a:ext cx="347481" cy="347481"/>
            </a:xfrm>
            <a:prstGeom prst="rect">
              <a:avLst/>
            </a:prstGeom>
          </p:spPr>
        </p:pic>
        <p:sp>
          <p:nvSpPr>
            <p:cNvPr id="273" name="TextBox 75">
              <a:extLst>
                <a:ext uri="{FF2B5EF4-FFF2-40B4-BE49-F238E27FC236}">
                  <a16:creationId xmlns:a16="http://schemas.microsoft.com/office/drawing/2014/main" id="{43952251-5112-5D42-A524-15D7A3B23215}"/>
                </a:ext>
              </a:extLst>
            </p:cNvPr>
            <p:cNvSpPr txBox="1"/>
            <p:nvPr/>
          </p:nvSpPr>
          <p:spPr>
            <a:xfrm>
              <a:off x="4475739" y="3628886"/>
              <a:ext cx="62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S3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23F964F-9638-B846-A73A-B3FFDACEEABD}"/>
              </a:ext>
            </a:extLst>
          </p:cNvPr>
          <p:cNvGrpSpPr/>
          <p:nvPr/>
        </p:nvGrpSpPr>
        <p:grpSpPr>
          <a:xfrm>
            <a:off x="6919151" y="3233597"/>
            <a:ext cx="1109620" cy="689276"/>
            <a:chOff x="7525782" y="3356686"/>
            <a:chExt cx="2301904" cy="1429902"/>
          </a:xfrm>
        </p:grpSpPr>
        <p:pic>
          <p:nvPicPr>
            <p:cNvPr id="275" name="Graphic 274">
              <a:extLst>
                <a:ext uri="{FF2B5EF4-FFF2-40B4-BE49-F238E27FC236}">
                  <a16:creationId xmlns:a16="http://schemas.microsoft.com/office/drawing/2014/main" id="{AADE160D-0D12-464A-AAAC-3DDFAD92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21134" y="3356686"/>
              <a:ext cx="711200" cy="711200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B1DED7D-9017-A044-AE9A-55A1DF5844CC}"/>
                </a:ext>
              </a:extLst>
            </p:cNvPr>
            <p:cNvSpPr txBox="1"/>
            <p:nvPr/>
          </p:nvSpPr>
          <p:spPr>
            <a:xfrm>
              <a:off x="7525782" y="4084258"/>
              <a:ext cx="2301904" cy="702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Elemental MediaConvert</a:t>
              </a:r>
            </a:p>
          </p:txBody>
        </p:sp>
      </p:grpSp>
      <p:grpSp>
        <p:nvGrpSpPr>
          <p:cNvPr id="277" name="図形グループ 17">
            <a:extLst>
              <a:ext uri="{FF2B5EF4-FFF2-40B4-BE49-F238E27FC236}">
                <a16:creationId xmlns:a16="http://schemas.microsoft.com/office/drawing/2014/main" id="{16C9893B-6095-9241-A3B8-975FC7779781}"/>
              </a:ext>
            </a:extLst>
          </p:cNvPr>
          <p:cNvGrpSpPr/>
          <p:nvPr/>
        </p:nvGrpSpPr>
        <p:grpSpPr>
          <a:xfrm>
            <a:off x="6871355" y="5293108"/>
            <a:ext cx="709954" cy="677227"/>
            <a:chOff x="3475470" y="5078509"/>
            <a:chExt cx="1453081" cy="1386096"/>
          </a:xfrm>
        </p:grpSpPr>
        <p:sp>
          <p:nvSpPr>
            <p:cNvPr id="278" name="TextBox 10">
              <a:extLst>
                <a:ext uri="{FF2B5EF4-FFF2-40B4-BE49-F238E27FC236}">
                  <a16:creationId xmlns:a16="http://schemas.microsoft.com/office/drawing/2014/main" id="{0FEB89D0-CB6B-0646-8DF7-BDCE5760D130}"/>
                </a:ext>
              </a:extLst>
            </p:cNvPr>
            <p:cNvSpPr txBox="1"/>
            <p:nvPr/>
          </p:nvSpPr>
          <p:spPr>
            <a:xfrm>
              <a:off x="3475470" y="5771679"/>
              <a:ext cx="1453081" cy="69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Cognito</a:t>
              </a:r>
            </a:p>
          </p:txBody>
        </p:sp>
        <p:pic>
          <p:nvPicPr>
            <p:cNvPr id="279" name="Graphic 23">
              <a:extLst>
                <a:ext uri="{FF2B5EF4-FFF2-40B4-BE49-F238E27FC236}">
                  <a16:creationId xmlns:a16="http://schemas.microsoft.com/office/drawing/2014/main" id="{EFF88045-35D6-6641-B518-C8B5D3FF0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46410" y="5078509"/>
              <a:ext cx="711200" cy="711200"/>
            </a:xfrm>
            <a:prstGeom prst="rect">
              <a:avLst/>
            </a:prstGeom>
          </p:spPr>
        </p:pic>
      </p:grpSp>
      <p:cxnSp>
        <p:nvCxnSpPr>
          <p:cNvPr id="280" name="直線矢印コネクタ 93">
            <a:extLst>
              <a:ext uri="{FF2B5EF4-FFF2-40B4-BE49-F238E27FC236}">
                <a16:creationId xmlns:a16="http://schemas.microsoft.com/office/drawing/2014/main" id="{A1CE515B-7688-0248-9DCC-2F0990CD5565}"/>
              </a:ext>
            </a:extLst>
          </p:cNvPr>
          <p:cNvCxnSpPr>
            <a:cxnSpLocks/>
            <a:stCxn id="242" idx="3"/>
          </p:cNvCxnSpPr>
          <p:nvPr/>
        </p:nvCxnSpPr>
        <p:spPr>
          <a:xfrm>
            <a:off x="1924234" y="5123216"/>
            <a:ext cx="4048189" cy="5154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直線矢印コネクタ 115">
            <a:extLst>
              <a:ext uri="{FF2B5EF4-FFF2-40B4-BE49-F238E27FC236}">
                <a16:creationId xmlns:a16="http://schemas.microsoft.com/office/drawing/2014/main" id="{BCBB4841-D7AC-F447-AE5F-97E2378A8DFE}"/>
              </a:ext>
            </a:extLst>
          </p:cNvPr>
          <p:cNvCxnSpPr>
            <a:cxnSpLocks/>
            <a:endCxn id="279" idx="1"/>
          </p:cNvCxnSpPr>
          <p:nvPr/>
        </p:nvCxnSpPr>
        <p:spPr>
          <a:xfrm>
            <a:off x="6319904" y="5191870"/>
            <a:ext cx="732687" cy="274979"/>
          </a:xfrm>
          <a:prstGeom prst="straightConnector1">
            <a:avLst/>
          </a:prstGeom>
          <a:ln>
            <a:solidFill>
              <a:srgbClr val="D91A2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Rounded Rectangle 281">
            <a:extLst>
              <a:ext uri="{FF2B5EF4-FFF2-40B4-BE49-F238E27FC236}">
                <a16:creationId xmlns:a16="http://schemas.microsoft.com/office/drawing/2014/main" id="{F35185CF-5077-EE4C-B417-CDE45BEAF6F4}"/>
              </a:ext>
            </a:extLst>
          </p:cNvPr>
          <p:cNvSpPr/>
          <p:nvPr/>
        </p:nvSpPr>
        <p:spPr>
          <a:xfrm>
            <a:off x="5679750" y="5645026"/>
            <a:ext cx="1024498" cy="388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Apache</a:t>
            </a:r>
          </a:p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PHP &amp; Laravel</a:t>
            </a:r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6" name="直線コネクタ 71">
            <a:extLst>
              <a:ext uri="{FF2B5EF4-FFF2-40B4-BE49-F238E27FC236}">
                <a16:creationId xmlns:a16="http://schemas.microsoft.com/office/drawing/2014/main" id="{2EC33470-FDF4-DC4A-932D-0536375F728D}"/>
              </a:ext>
            </a:extLst>
          </p:cNvPr>
          <p:cNvCxnSpPr>
            <a:cxnSpLocks/>
          </p:cNvCxnSpPr>
          <p:nvPr/>
        </p:nvCxnSpPr>
        <p:spPr>
          <a:xfrm flipV="1">
            <a:off x="9776550" y="2755520"/>
            <a:ext cx="0" cy="2113940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直線矢印コネクタ 116">
            <a:extLst>
              <a:ext uri="{FF2B5EF4-FFF2-40B4-BE49-F238E27FC236}">
                <a16:creationId xmlns:a16="http://schemas.microsoft.com/office/drawing/2014/main" id="{9BC29B14-4580-444C-822E-BCA09457FD6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346102" y="3813930"/>
            <a:ext cx="1901" cy="1053785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直線コネクタ 117">
            <a:extLst>
              <a:ext uri="{FF2B5EF4-FFF2-40B4-BE49-F238E27FC236}">
                <a16:creationId xmlns:a16="http://schemas.microsoft.com/office/drawing/2014/main" id="{83229758-0D08-684C-B105-F66EB98D6A73}"/>
              </a:ext>
            </a:extLst>
          </p:cNvPr>
          <p:cNvCxnSpPr>
            <a:cxnSpLocks/>
            <a:stCxn id="290" idx="0"/>
            <a:endCxn id="291" idx="1"/>
          </p:cNvCxnSpPr>
          <p:nvPr/>
        </p:nvCxnSpPr>
        <p:spPr>
          <a:xfrm>
            <a:off x="4568569" y="5032860"/>
            <a:ext cx="4992036" cy="8267"/>
          </a:xfrm>
          <a:prstGeom prst="line">
            <a:avLst/>
          </a:prstGeom>
          <a:ln>
            <a:solidFill>
              <a:srgbClr val="D91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直線矢印コネクタ 131">
            <a:extLst>
              <a:ext uri="{FF2B5EF4-FFF2-40B4-BE49-F238E27FC236}">
                <a16:creationId xmlns:a16="http://schemas.microsoft.com/office/drawing/2014/main" id="{E65032B5-BBFC-6247-AE79-3C074B243BA1}"/>
              </a:ext>
            </a:extLst>
          </p:cNvPr>
          <p:cNvCxnSpPr>
            <a:cxnSpLocks/>
          </p:cNvCxnSpPr>
          <p:nvPr/>
        </p:nvCxnSpPr>
        <p:spPr>
          <a:xfrm>
            <a:off x="4178935" y="3505200"/>
            <a:ext cx="1770698" cy="0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0" name="アーチ 199">
            <a:extLst>
              <a:ext uri="{FF2B5EF4-FFF2-40B4-BE49-F238E27FC236}">
                <a16:creationId xmlns:a16="http://schemas.microsoft.com/office/drawing/2014/main" id="{0299A7C3-F161-6043-85DA-3D2F9E4F7C45}"/>
              </a:ext>
            </a:extLst>
          </p:cNvPr>
          <p:cNvSpPr/>
          <p:nvPr/>
        </p:nvSpPr>
        <p:spPr>
          <a:xfrm rot="16200000">
            <a:off x="4346004" y="4587731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1" name="アーチ 203">
            <a:extLst>
              <a:ext uri="{FF2B5EF4-FFF2-40B4-BE49-F238E27FC236}">
                <a16:creationId xmlns:a16="http://schemas.microsoft.com/office/drawing/2014/main" id="{A6269C5E-2130-D440-80FB-3D7B7CEAA97A}"/>
              </a:ext>
            </a:extLst>
          </p:cNvPr>
          <p:cNvSpPr/>
          <p:nvPr/>
        </p:nvSpPr>
        <p:spPr>
          <a:xfrm rot="10800000">
            <a:off x="9331421" y="459609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92" name="図形グループ 6">
            <a:extLst>
              <a:ext uri="{FF2B5EF4-FFF2-40B4-BE49-F238E27FC236}">
                <a16:creationId xmlns:a16="http://schemas.microsoft.com/office/drawing/2014/main" id="{9A5D3EE7-9105-5141-9AC2-FA5A68BB4EFE}"/>
              </a:ext>
            </a:extLst>
          </p:cNvPr>
          <p:cNvGrpSpPr/>
          <p:nvPr/>
        </p:nvGrpSpPr>
        <p:grpSpPr>
          <a:xfrm>
            <a:off x="9389267" y="2029461"/>
            <a:ext cx="774565" cy="675259"/>
            <a:chOff x="8304606" y="1320972"/>
            <a:chExt cx="1585325" cy="1382070"/>
          </a:xfrm>
        </p:grpSpPr>
        <p:sp>
          <p:nvSpPr>
            <p:cNvPr id="293" name="TextBox 9">
              <a:extLst>
                <a:ext uri="{FF2B5EF4-FFF2-40B4-BE49-F238E27FC236}">
                  <a16:creationId xmlns:a16="http://schemas.microsoft.com/office/drawing/2014/main" id="{80E78177-902B-BF4B-83AD-747525022266}"/>
                </a:ext>
              </a:extLst>
            </p:cNvPr>
            <p:cNvSpPr txBox="1"/>
            <p:nvPr/>
          </p:nvSpPr>
          <p:spPr>
            <a:xfrm>
              <a:off x="8304606" y="2010115"/>
              <a:ext cx="1585325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DynamoDB</a:t>
              </a:r>
            </a:p>
          </p:txBody>
        </p:sp>
        <p:pic>
          <p:nvPicPr>
            <p:cNvPr id="294" name="Graphic 47">
              <a:extLst>
                <a:ext uri="{FF2B5EF4-FFF2-40B4-BE49-F238E27FC236}">
                  <a16:creationId xmlns:a16="http://schemas.microsoft.com/office/drawing/2014/main" id="{2DF312C9-D382-8E47-B68E-20430D02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741669" y="1320972"/>
              <a:ext cx="711200" cy="7112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E7170E-D9B6-794D-ABBC-CC38CEC09203}"/>
              </a:ext>
            </a:extLst>
          </p:cNvPr>
          <p:cNvGrpSpPr/>
          <p:nvPr/>
        </p:nvGrpSpPr>
        <p:grpSpPr>
          <a:xfrm>
            <a:off x="4544137" y="3239471"/>
            <a:ext cx="880228" cy="682378"/>
            <a:chOff x="3491085" y="3283824"/>
            <a:chExt cx="880228" cy="682378"/>
          </a:xfrm>
        </p:grpSpPr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BA039265-2F18-9C40-B305-1FC25E5AEE18}"/>
                </a:ext>
              </a:extLst>
            </p:cNvPr>
            <p:cNvSpPr txBox="1"/>
            <p:nvPr/>
          </p:nvSpPr>
          <p:spPr>
            <a:xfrm>
              <a:off x="3491085" y="3627648"/>
              <a:ext cx="880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CloudFront</a:t>
              </a:r>
            </a:p>
          </p:txBody>
        </p:sp>
        <p:pic>
          <p:nvPicPr>
            <p:cNvPr id="297" name="Graphic 33">
              <a:extLst>
                <a:ext uri="{FF2B5EF4-FFF2-40B4-BE49-F238E27FC236}">
                  <a16:creationId xmlns:a16="http://schemas.microsoft.com/office/drawing/2014/main" id="{7B83B317-7D39-3B46-8A3B-6C2AF75F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757458" y="3283824"/>
              <a:ext cx="347481" cy="347481"/>
            </a:xfrm>
            <a:prstGeom prst="rect">
              <a:avLst/>
            </a:prstGeom>
          </p:spPr>
        </p:pic>
      </p:grpSp>
      <p:cxnSp>
        <p:nvCxnSpPr>
          <p:cNvPr id="304" name="直線矢印コネクタ 131">
            <a:extLst>
              <a:ext uri="{FF2B5EF4-FFF2-40B4-BE49-F238E27FC236}">
                <a16:creationId xmlns:a16="http://schemas.microsoft.com/office/drawing/2014/main" id="{8291BAC9-B935-494F-AFD9-DD7546DA3D73}"/>
              </a:ext>
            </a:extLst>
          </p:cNvPr>
          <p:cNvCxnSpPr>
            <a:cxnSpLocks/>
            <a:endCxn id="273" idx="2"/>
          </p:cNvCxnSpPr>
          <p:nvPr/>
        </p:nvCxnSpPr>
        <p:spPr>
          <a:xfrm flipH="1" flipV="1">
            <a:off x="6128413" y="3921849"/>
            <a:ext cx="17751" cy="103278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直線矢印コネクタ 131">
            <a:extLst>
              <a:ext uri="{FF2B5EF4-FFF2-40B4-BE49-F238E27FC236}">
                <a16:creationId xmlns:a16="http://schemas.microsoft.com/office/drawing/2014/main" id="{C8D445E6-F82D-C849-9311-F957DFCD6260}"/>
              </a:ext>
            </a:extLst>
          </p:cNvPr>
          <p:cNvCxnSpPr>
            <a:cxnSpLocks/>
            <a:stCxn id="259" idx="0"/>
            <a:endCxn id="115" idx="0"/>
          </p:cNvCxnSpPr>
          <p:nvPr/>
        </p:nvCxnSpPr>
        <p:spPr>
          <a:xfrm flipV="1">
            <a:off x="8229834" y="2545459"/>
            <a:ext cx="21340" cy="146608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2" name="図形グループ 3">
            <a:extLst>
              <a:ext uri="{FF2B5EF4-FFF2-40B4-BE49-F238E27FC236}">
                <a16:creationId xmlns:a16="http://schemas.microsoft.com/office/drawing/2014/main" id="{77AD3344-76AA-F548-8787-5AE410B9C8C2}"/>
              </a:ext>
            </a:extLst>
          </p:cNvPr>
          <p:cNvGrpSpPr/>
          <p:nvPr/>
        </p:nvGrpSpPr>
        <p:grpSpPr>
          <a:xfrm>
            <a:off x="5776475" y="4903829"/>
            <a:ext cx="739377" cy="669781"/>
            <a:chOff x="1927650" y="1158419"/>
            <a:chExt cx="1513305" cy="1370860"/>
          </a:xfrm>
        </p:grpSpPr>
        <p:pic>
          <p:nvPicPr>
            <p:cNvPr id="313" name="Graphic 8">
              <a:extLst>
                <a:ext uri="{FF2B5EF4-FFF2-40B4-BE49-F238E27FC236}">
                  <a16:creationId xmlns:a16="http://schemas.microsoft.com/office/drawing/2014/main" id="{563891DC-40CE-AB4A-9290-06606181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328702" y="1158419"/>
              <a:ext cx="711200" cy="711200"/>
            </a:xfrm>
            <a:prstGeom prst="rect">
              <a:avLst/>
            </a:prstGeom>
          </p:spPr>
        </p:pic>
        <p:sp>
          <p:nvSpPr>
            <p:cNvPr id="314" name="TextBox 14">
              <a:extLst>
                <a:ext uri="{FF2B5EF4-FFF2-40B4-BE49-F238E27FC236}">
                  <a16:creationId xmlns:a16="http://schemas.microsoft.com/office/drawing/2014/main" id="{AF1A9CB7-6377-8E40-B244-60BBCC350899}"/>
                </a:ext>
              </a:extLst>
            </p:cNvPr>
            <p:cNvSpPr txBox="1"/>
            <p:nvPr/>
          </p:nvSpPr>
          <p:spPr>
            <a:xfrm>
              <a:off x="1927650" y="1836351"/>
              <a:ext cx="1513305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EC2</a:t>
              </a:r>
            </a:p>
          </p:txBody>
        </p:sp>
      </p:grpSp>
      <p:cxnSp>
        <p:nvCxnSpPr>
          <p:cNvPr id="315" name="直線コネクタ 71">
            <a:extLst>
              <a:ext uri="{FF2B5EF4-FFF2-40B4-BE49-F238E27FC236}">
                <a16:creationId xmlns:a16="http://schemas.microsoft.com/office/drawing/2014/main" id="{CC9A2A99-EA47-704A-A50B-2B7C72203ED8}"/>
              </a:ext>
            </a:extLst>
          </p:cNvPr>
          <p:cNvCxnSpPr>
            <a:cxnSpLocks/>
            <a:stCxn id="316" idx="0"/>
            <a:endCxn id="252" idx="2"/>
          </p:cNvCxnSpPr>
          <p:nvPr/>
        </p:nvCxnSpPr>
        <p:spPr>
          <a:xfrm flipV="1">
            <a:off x="9186090" y="3824884"/>
            <a:ext cx="5506" cy="980397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アーチ 203">
            <a:extLst>
              <a:ext uri="{FF2B5EF4-FFF2-40B4-BE49-F238E27FC236}">
                <a16:creationId xmlns:a16="http://schemas.microsoft.com/office/drawing/2014/main" id="{61E22938-2A9B-FB4A-AA29-F550763B68C7}"/>
              </a:ext>
            </a:extLst>
          </p:cNvPr>
          <p:cNvSpPr/>
          <p:nvPr/>
        </p:nvSpPr>
        <p:spPr>
          <a:xfrm rot="10800000">
            <a:off x="8740961" y="4582717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30" name="図形グループ 176">
            <a:extLst>
              <a:ext uri="{FF2B5EF4-FFF2-40B4-BE49-F238E27FC236}">
                <a16:creationId xmlns:a16="http://schemas.microsoft.com/office/drawing/2014/main" id="{BF058069-747C-A94B-A593-C677FBCB01AD}"/>
              </a:ext>
            </a:extLst>
          </p:cNvPr>
          <p:cNvGrpSpPr/>
          <p:nvPr/>
        </p:nvGrpSpPr>
        <p:grpSpPr>
          <a:xfrm>
            <a:off x="2000767" y="5042930"/>
            <a:ext cx="916155" cy="519975"/>
            <a:chOff x="1352857" y="3492968"/>
            <a:chExt cx="1153635" cy="654760"/>
          </a:xfrm>
        </p:grpSpPr>
        <p:sp>
          <p:nvSpPr>
            <p:cNvPr id="331" name="正方形/長方形 175">
              <a:extLst>
                <a:ext uri="{FF2B5EF4-FFF2-40B4-BE49-F238E27FC236}">
                  <a16:creationId xmlns:a16="http://schemas.microsoft.com/office/drawing/2014/main" id="{A8E23652-5CD4-9D40-9864-75AB0B77E47F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32" name="Graphic 23">
              <a:extLst>
                <a:ext uri="{FF2B5EF4-FFF2-40B4-BE49-F238E27FC236}">
                  <a16:creationId xmlns:a16="http://schemas.microsoft.com/office/drawing/2014/main" id="{9A55040D-9C79-E043-9084-4498E75C4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33" name="TextBox 72">
              <a:extLst>
                <a:ext uri="{FF2B5EF4-FFF2-40B4-BE49-F238E27FC236}">
                  <a16:creationId xmlns:a16="http://schemas.microsoft.com/office/drawing/2014/main" id="{3BEACA83-0596-9544-AEAE-385E60348A57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AA25B-DCF8-1A4F-9F8C-7D45303083EA}"/>
              </a:ext>
            </a:extLst>
          </p:cNvPr>
          <p:cNvSpPr/>
          <p:nvPr/>
        </p:nvSpPr>
        <p:spPr>
          <a:xfrm>
            <a:off x="2545368" y="1100133"/>
            <a:ext cx="743107" cy="577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Google</a:t>
            </a:r>
          </a:p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Analytics </a:t>
            </a:r>
          </a:p>
        </p:txBody>
      </p:sp>
      <p:cxnSp>
        <p:nvCxnSpPr>
          <p:cNvPr id="335" name="直線コネクタ 71">
            <a:extLst>
              <a:ext uri="{FF2B5EF4-FFF2-40B4-BE49-F238E27FC236}">
                <a16:creationId xmlns:a16="http://schemas.microsoft.com/office/drawing/2014/main" id="{1C18F09A-482D-9A4C-8414-B558127F0B88}"/>
              </a:ext>
            </a:extLst>
          </p:cNvPr>
          <p:cNvCxnSpPr>
            <a:cxnSpLocks/>
            <a:stCxn id="242" idx="1"/>
            <a:endCxn id="339" idx="0"/>
          </p:cNvCxnSpPr>
          <p:nvPr/>
        </p:nvCxnSpPr>
        <p:spPr>
          <a:xfrm flipH="1" flipV="1">
            <a:off x="744197" y="5114511"/>
            <a:ext cx="710137" cy="8705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直線矢印コネクタ 116">
            <a:extLst>
              <a:ext uri="{FF2B5EF4-FFF2-40B4-BE49-F238E27FC236}">
                <a16:creationId xmlns:a16="http://schemas.microsoft.com/office/drawing/2014/main" id="{C5503A55-11A5-B644-97B2-36FE9119392E}"/>
              </a:ext>
            </a:extLst>
          </p:cNvPr>
          <p:cNvCxnSpPr>
            <a:cxnSpLocks/>
            <a:stCxn id="338" idx="1"/>
            <a:endCxn id="15" idx="1"/>
          </p:cNvCxnSpPr>
          <p:nvPr/>
        </p:nvCxnSpPr>
        <p:spPr>
          <a:xfrm>
            <a:off x="805447" y="1388083"/>
            <a:ext cx="1739921" cy="7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直線コネクタ 117">
            <a:extLst>
              <a:ext uri="{FF2B5EF4-FFF2-40B4-BE49-F238E27FC236}">
                <a16:creationId xmlns:a16="http://schemas.microsoft.com/office/drawing/2014/main" id="{4F944A0C-7807-2D4D-B454-11A4C777E82A}"/>
              </a:ext>
            </a:extLst>
          </p:cNvPr>
          <p:cNvCxnSpPr>
            <a:cxnSpLocks/>
            <a:stCxn id="338" idx="0"/>
            <a:endCxn id="339" idx="1"/>
          </p:cNvCxnSpPr>
          <p:nvPr/>
        </p:nvCxnSpPr>
        <p:spPr>
          <a:xfrm>
            <a:off x="589502" y="1610550"/>
            <a:ext cx="4801" cy="32977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" name="アーチ 199">
            <a:extLst>
              <a:ext uri="{FF2B5EF4-FFF2-40B4-BE49-F238E27FC236}">
                <a16:creationId xmlns:a16="http://schemas.microsoft.com/office/drawing/2014/main" id="{F970D2E3-648D-B74D-B717-208BD55285E2}"/>
              </a:ext>
            </a:extLst>
          </p:cNvPr>
          <p:cNvSpPr/>
          <p:nvPr/>
        </p:nvSpPr>
        <p:spPr>
          <a:xfrm>
            <a:off x="589502" y="1387985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9" name="アーチ 203">
            <a:extLst>
              <a:ext uri="{FF2B5EF4-FFF2-40B4-BE49-F238E27FC236}">
                <a16:creationId xmlns:a16="http://schemas.microsoft.com/office/drawing/2014/main" id="{0E2E7696-1426-064B-9201-81A8CC07EB55}"/>
              </a:ext>
            </a:extLst>
          </p:cNvPr>
          <p:cNvSpPr/>
          <p:nvPr/>
        </p:nvSpPr>
        <p:spPr>
          <a:xfrm rot="16200000">
            <a:off x="533515" y="4753901"/>
            <a:ext cx="421364" cy="299856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4" name="直線矢印コネクタ 131">
            <a:extLst>
              <a:ext uri="{FF2B5EF4-FFF2-40B4-BE49-F238E27FC236}">
                <a16:creationId xmlns:a16="http://schemas.microsoft.com/office/drawing/2014/main" id="{D7E3CC33-4917-2647-A22F-B3F92EA9BB09}"/>
              </a:ext>
            </a:extLst>
          </p:cNvPr>
          <p:cNvCxnSpPr>
            <a:cxnSpLocks/>
            <a:stCxn id="115" idx="1"/>
          </p:cNvCxnSpPr>
          <p:nvPr/>
        </p:nvCxnSpPr>
        <p:spPr>
          <a:xfrm>
            <a:off x="8467119" y="2322992"/>
            <a:ext cx="113569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アーチ 203">
            <a:extLst>
              <a:ext uri="{FF2B5EF4-FFF2-40B4-BE49-F238E27FC236}">
                <a16:creationId xmlns:a16="http://schemas.microsoft.com/office/drawing/2014/main" id="{DF3EC711-9200-1A4B-A242-014DC35A6C73}"/>
              </a:ext>
            </a:extLst>
          </p:cNvPr>
          <p:cNvSpPr/>
          <p:nvPr/>
        </p:nvSpPr>
        <p:spPr>
          <a:xfrm>
            <a:off x="8251174" y="232289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426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188FDCE-2262-4721-A244-D2A5DFE17F63}"/>
              </a:ext>
            </a:extLst>
          </p:cNvPr>
          <p:cNvSpPr/>
          <p:nvPr/>
        </p:nvSpPr>
        <p:spPr>
          <a:xfrm>
            <a:off x="406332" y="1239478"/>
            <a:ext cx="2903456" cy="14639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List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D3DB8DBE-8636-4D51-BE53-FBF07CCC7599}"/>
              </a:ext>
            </a:extLst>
          </p:cNvPr>
          <p:cNvSpPr/>
          <p:nvPr/>
        </p:nvSpPr>
        <p:spPr>
          <a:xfrm>
            <a:off x="450752" y="1805366"/>
            <a:ext cx="2783559" cy="8198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358F85F-650F-4ED1-BA1A-A93B2DF2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" y="41766"/>
            <a:ext cx="9439563" cy="424169"/>
          </a:xfrm>
        </p:spPr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画面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フロー図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（管理機能）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7EEBD-D061-4377-B9C1-00C57E7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233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19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F41632C-976B-4AB6-BCD8-24588B82666D}"/>
              </a:ext>
            </a:extLst>
          </p:cNvPr>
          <p:cNvSpPr/>
          <p:nvPr/>
        </p:nvSpPr>
        <p:spPr>
          <a:xfrm>
            <a:off x="419675" y="787029"/>
            <a:ext cx="1263535" cy="224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Login</a:t>
            </a:r>
            <a:r>
              <a:rPr kumimoji="1" lang="en-US" altLang="en-US" sz="1000" dirty="0">
                <a:solidFill>
                  <a:schemeClr val="tx1"/>
                </a:solidFill>
                <a:latin typeface="+mn-ea"/>
              </a:rPr>
              <a:t>: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A1D338A6-3626-4EE9-A103-B5D08EF35EEA}"/>
              </a:ext>
            </a:extLst>
          </p:cNvPr>
          <p:cNvSpPr txBox="1"/>
          <p:nvPr/>
        </p:nvSpPr>
        <p:spPr>
          <a:xfrm>
            <a:off x="2761361" y="1837533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0BC146D-B5B4-4529-A436-86B44E6798F3}"/>
              </a:ext>
            </a:extLst>
          </p:cNvPr>
          <p:cNvSpPr txBox="1"/>
          <p:nvPr/>
        </p:nvSpPr>
        <p:spPr>
          <a:xfrm>
            <a:off x="503436" y="1837533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A918C3C3-67BD-4796-9D70-2DC5D82E219C}"/>
              </a:ext>
            </a:extLst>
          </p:cNvPr>
          <p:cNvSpPr/>
          <p:nvPr/>
        </p:nvSpPr>
        <p:spPr>
          <a:xfrm>
            <a:off x="3918512" y="2685500"/>
            <a:ext cx="2239116" cy="15939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Edit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E3B8D7D8-9C08-44A2-8F34-D45A1B5A0BCF}"/>
              </a:ext>
            </a:extLst>
          </p:cNvPr>
          <p:cNvSpPr/>
          <p:nvPr/>
        </p:nvSpPr>
        <p:spPr>
          <a:xfrm>
            <a:off x="4021684" y="3436364"/>
            <a:ext cx="2039855" cy="7732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List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B2D435DE-1917-4CE8-8BE6-4110ED61E964}"/>
              </a:ext>
            </a:extLst>
          </p:cNvPr>
          <p:cNvCxnSpPr>
            <a:cxnSpLocks/>
            <a:stCxn id="69" idx="3"/>
            <a:endCxn id="72" idx="1"/>
          </p:cNvCxnSpPr>
          <p:nvPr/>
        </p:nvCxnSpPr>
        <p:spPr>
          <a:xfrm>
            <a:off x="3180236" y="1960644"/>
            <a:ext cx="738276" cy="1521831"/>
          </a:xfrm>
          <a:prstGeom prst="bentConnector3">
            <a:avLst>
              <a:gd name="adj1" fmla="val 695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84F650AB-2608-463A-A6BD-F848FA777D72}"/>
              </a:ext>
            </a:extLst>
          </p:cNvPr>
          <p:cNvSpPr txBox="1"/>
          <p:nvPr/>
        </p:nvSpPr>
        <p:spPr>
          <a:xfrm>
            <a:off x="4021684" y="3666710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1.  Description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461431F1-C53E-42DB-B5D1-40BEA4980A95}"/>
              </a:ext>
            </a:extLst>
          </p:cNvPr>
          <p:cNvSpPr txBox="1"/>
          <p:nvPr/>
        </p:nvSpPr>
        <p:spPr>
          <a:xfrm>
            <a:off x="4021684" y="3891438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2.  Description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C855BB9-DB5E-43CB-8982-3FF6D0D869C0}"/>
              </a:ext>
            </a:extLst>
          </p:cNvPr>
          <p:cNvSpPr txBox="1"/>
          <p:nvPr/>
        </p:nvSpPr>
        <p:spPr>
          <a:xfrm>
            <a:off x="5540106" y="3666710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C509FEC-16C7-4F84-A708-3B320F6C0ED6}"/>
              </a:ext>
            </a:extLst>
          </p:cNvPr>
          <p:cNvSpPr txBox="1"/>
          <p:nvPr/>
        </p:nvSpPr>
        <p:spPr>
          <a:xfrm>
            <a:off x="5540106" y="3891438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23368B8-FCB4-42B0-A9D5-0293E988CCC4}"/>
              </a:ext>
            </a:extLst>
          </p:cNvPr>
          <p:cNvSpPr/>
          <p:nvPr/>
        </p:nvSpPr>
        <p:spPr>
          <a:xfrm>
            <a:off x="7867085" y="4592278"/>
            <a:ext cx="2239116" cy="16496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Edit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F13979B2-774F-4AC3-8BB5-7FE0F890A1A2}"/>
              </a:ext>
            </a:extLst>
          </p:cNvPr>
          <p:cNvSpPr txBox="1"/>
          <p:nvPr/>
        </p:nvSpPr>
        <p:spPr>
          <a:xfrm>
            <a:off x="7923132" y="4921655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AA1DC4F2-406B-4586-BF04-D0F9B6B5BDBD}"/>
              </a:ext>
            </a:extLst>
          </p:cNvPr>
          <p:cNvSpPr/>
          <p:nvPr/>
        </p:nvSpPr>
        <p:spPr>
          <a:xfrm>
            <a:off x="8065732" y="5209608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Anchor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D364410-254E-4B87-B4C4-A66CDAA47764}"/>
              </a:ext>
            </a:extLst>
          </p:cNvPr>
          <p:cNvSpPr/>
          <p:nvPr/>
        </p:nvSpPr>
        <p:spPr>
          <a:xfrm>
            <a:off x="9076867" y="5209608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Movie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D4F4389-2AC8-406C-9259-265910420DA1}"/>
              </a:ext>
            </a:extLst>
          </p:cNvPr>
          <p:cNvSpPr txBox="1"/>
          <p:nvPr/>
        </p:nvSpPr>
        <p:spPr>
          <a:xfrm>
            <a:off x="9450036" y="5968592"/>
            <a:ext cx="537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AC2119DC-6A60-4BCA-A8B9-71FEF69BE61F}"/>
              </a:ext>
            </a:extLst>
          </p:cNvPr>
          <p:cNvSpPr txBox="1"/>
          <p:nvPr/>
        </p:nvSpPr>
        <p:spPr>
          <a:xfrm>
            <a:off x="8041505" y="5965131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F90ECAD-A5DA-4067-9DC2-493C0B9C2BF4}"/>
              </a:ext>
            </a:extLst>
          </p:cNvPr>
          <p:cNvCxnSpPr>
            <a:cxnSpLocks/>
            <a:stCxn id="76" idx="3"/>
            <a:endCxn id="83" idx="1"/>
          </p:cNvCxnSpPr>
          <p:nvPr/>
        </p:nvCxnSpPr>
        <p:spPr>
          <a:xfrm>
            <a:off x="5958981" y="3789821"/>
            <a:ext cx="1908104" cy="1627303"/>
          </a:xfrm>
          <a:prstGeom prst="bentConnector3">
            <a:avLst>
              <a:gd name="adj1" fmla="val 71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F68F18A0-6B9F-4909-B084-EA4384D13579}"/>
              </a:ext>
            </a:extLst>
          </p:cNvPr>
          <p:cNvSpPr txBox="1"/>
          <p:nvPr/>
        </p:nvSpPr>
        <p:spPr>
          <a:xfrm>
            <a:off x="3967403" y="2875003"/>
            <a:ext cx="2116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</a:t>
            </a:r>
            <a:br>
              <a:rPr kumimoji="1" lang="en-US" altLang="ja-JP" sz="1000" dirty="0">
                <a:latin typeface="+mn-ea"/>
              </a:rPr>
            </a:br>
            <a:r>
              <a:rPr kumimoji="1" lang="en-US" altLang="ja-JP" sz="1000" dirty="0">
                <a:latin typeface="+mn-ea"/>
              </a:rPr>
              <a:t>AlbumName</a:t>
            </a:r>
            <a:br>
              <a:rPr kumimoji="1" lang="en-US" altLang="ja-JP" sz="1000" dirty="0">
                <a:latin typeface="+mn-ea"/>
              </a:rPr>
            </a:br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E86C298-5704-4A94-8647-698EB052695C}"/>
              </a:ext>
            </a:extLst>
          </p:cNvPr>
          <p:cNvSpPr txBox="1"/>
          <p:nvPr/>
        </p:nvSpPr>
        <p:spPr>
          <a:xfrm>
            <a:off x="5536073" y="3150807"/>
            <a:ext cx="511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0EE22ED7-1C23-4845-AB6E-DE0093C1D681}"/>
              </a:ext>
            </a:extLst>
          </p:cNvPr>
          <p:cNvSpPr txBox="1"/>
          <p:nvPr/>
        </p:nvSpPr>
        <p:spPr>
          <a:xfrm>
            <a:off x="2752116" y="1427071"/>
            <a:ext cx="451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Add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2D27FB3-8D50-45B8-9B5D-0610F42F61D1}"/>
              </a:ext>
            </a:extLst>
          </p:cNvPr>
          <p:cNvSpPr txBox="1"/>
          <p:nvPr/>
        </p:nvSpPr>
        <p:spPr>
          <a:xfrm>
            <a:off x="5536964" y="3426871"/>
            <a:ext cx="467025" cy="25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Add</a:t>
            </a: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5AA16AB5-60FF-4EE1-BDA1-48EEE7558B84}"/>
              </a:ext>
            </a:extLst>
          </p:cNvPr>
          <p:cNvSpPr/>
          <p:nvPr/>
        </p:nvSpPr>
        <p:spPr>
          <a:xfrm>
            <a:off x="3918512" y="799738"/>
            <a:ext cx="2239116" cy="1489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Album Create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4860D0-8658-4B47-B786-4826E00AB871}"/>
              </a:ext>
            </a:extLst>
          </p:cNvPr>
          <p:cNvSpPr txBox="1"/>
          <p:nvPr/>
        </p:nvSpPr>
        <p:spPr>
          <a:xfrm>
            <a:off x="3994220" y="1036549"/>
            <a:ext cx="1718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Prefectures </a:t>
            </a:r>
          </a:p>
          <a:p>
            <a:r>
              <a:rPr kumimoji="1" lang="en-US" altLang="ja-JP" sz="1000" dirty="0">
                <a:latin typeface="+mn-ea"/>
              </a:rPr>
              <a:t>Category</a:t>
            </a:r>
          </a:p>
          <a:p>
            <a:r>
              <a:rPr kumimoji="1" lang="en-US" altLang="ja-JP" sz="1000" dirty="0">
                <a:latin typeface="+mn-ea"/>
              </a:rPr>
              <a:t>Alubum Name</a:t>
            </a:r>
          </a:p>
          <a:p>
            <a:r>
              <a:rPr kumimoji="1" lang="en-US" altLang="ja-JP" sz="1000" dirty="0">
                <a:latin typeface="+mn-ea"/>
              </a:rPr>
              <a:t>Description</a:t>
            </a:r>
          </a:p>
          <a:p>
            <a:r>
              <a:rPr kumimoji="1" lang="en-US" altLang="ja-JP" sz="1000" dirty="0">
                <a:latin typeface="+mn-ea"/>
              </a:rPr>
              <a:t>Expire</a:t>
            </a: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75A5502A-7A17-46D8-A69B-D9C5CD1E1ED4}"/>
              </a:ext>
            </a:extLst>
          </p:cNvPr>
          <p:cNvSpPr txBox="1"/>
          <p:nvPr/>
        </p:nvSpPr>
        <p:spPr>
          <a:xfrm>
            <a:off x="8034172" y="5968592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72B33DB-4A32-4E1E-B071-21BA8B0105D7}"/>
              </a:ext>
            </a:extLst>
          </p:cNvPr>
          <p:cNvSpPr txBox="1"/>
          <p:nvPr/>
        </p:nvSpPr>
        <p:spPr>
          <a:xfrm>
            <a:off x="5480229" y="1972077"/>
            <a:ext cx="494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5809D2D-2819-41E1-97A0-7640E7195291}"/>
              </a:ext>
            </a:extLst>
          </p:cNvPr>
          <p:cNvSpPr txBox="1"/>
          <p:nvPr/>
        </p:nvSpPr>
        <p:spPr>
          <a:xfrm>
            <a:off x="4064364" y="1972077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5975127" y="2095188"/>
            <a:ext cx="430090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0256AB6E-DD39-453E-A0B7-A9835BDE1577}"/>
              </a:ext>
            </a:extLst>
          </p:cNvPr>
          <p:cNvSpPr/>
          <p:nvPr/>
        </p:nvSpPr>
        <p:spPr>
          <a:xfrm>
            <a:off x="7867085" y="2720812"/>
            <a:ext cx="2239116" cy="16496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Marker / Movie Create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D35E613-73C9-4D7E-ABFB-7F837266DF5C}"/>
              </a:ext>
            </a:extLst>
          </p:cNvPr>
          <p:cNvSpPr txBox="1"/>
          <p:nvPr/>
        </p:nvSpPr>
        <p:spPr>
          <a:xfrm>
            <a:off x="7923132" y="3050189"/>
            <a:ext cx="120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Description</a:t>
            </a: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83971D34-2D0A-4713-9900-B0CB5CA63E89}"/>
              </a:ext>
            </a:extLst>
          </p:cNvPr>
          <p:cNvSpPr/>
          <p:nvPr/>
        </p:nvSpPr>
        <p:spPr>
          <a:xfrm>
            <a:off x="8065732" y="3338142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Anchor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781A494-3632-44B0-B025-3AEB1422896A}"/>
              </a:ext>
            </a:extLst>
          </p:cNvPr>
          <p:cNvSpPr/>
          <p:nvPr/>
        </p:nvSpPr>
        <p:spPr>
          <a:xfrm>
            <a:off x="9076867" y="3338142"/>
            <a:ext cx="812799" cy="645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Movie</a:t>
            </a:r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59BC91C-FF6C-4396-B458-40AF6BC9E8DC}"/>
              </a:ext>
            </a:extLst>
          </p:cNvPr>
          <p:cNvSpPr txBox="1"/>
          <p:nvPr/>
        </p:nvSpPr>
        <p:spPr>
          <a:xfrm>
            <a:off x="9450036" y="4097127"/>
            <a:ext cx="537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Save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9AB13091-BF8B-4A9D-84B7-39333CD18A7F}"/>
              </a:ext>
            </a:extLst>
          </p:cNvPr>
          <p:cNvSpPr txBox="1"/>
          <p:nvPr/>
        </p:nvSpPr>
        <p:spPr>
          <a:xfrm>
            <a:off x="8041505" y="4093665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10BB17B-5A26-49EB-A8A5-D2E3BAE76E7F}"/>
              </a:ext>
            </a:extLst>
          </p:cNvPr>
          <p:cNvSpPr txBox="1"/>
          <p:nvPr/>
        </p:nvSpPr>
        <p:spPr>
          <a:xfrm>
            <a:off x="8034172" y="4097126"/>
            <a:ext cx="656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Cancel</a:t>
            </a: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C7552477-B158-4A8B-A788-A19D82D450C0}"/>
              </a:ext>
            </a:extLst>
          </p:cNvPr>
          <p:cNvCxnSpPr>
            <a:cxnSpLocks/>
            <a:stCxn id="97" idx="3"/>
            <a:endCxn id="107" idx="1"/>
          </p:cNvCxnSpPr>
          <p:nvPr/>
        </p:nvCxnSpPr>
        <p:spPr>
          <a:xfrm flipV="1">
            <a:off x="6003989" y="3545658"/>
            <a:ext cx="1863096" cy="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50C02E9A-FAEE-4910-983B-D78786299552}"/>
              </a:ext>
            </a:extLst>
          </p:cNvPr>
          <p:cNvCxnSpPr>
            <a:cxnSpLocks/>
            <a:stCxn id="96" idx="3"/>
            <a:endCxn id="98" idx="1"/>
          </p:cNvCxnSpPr>
          <p:nvPr/>
        </p:nvCxnSpPr>
        <p:spPr>
          <a:xfrm flipV="1">
            <a:off x="3204053" y="1544395"/>
            <a:ext cx="714459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7C400BDA-1D2C-4D28-8DD5-5AE99CF21EAD}"/>
              </a:ext>
            </a:extLst>
          </p:cNvPr>
          <p:cNvSpPr/>
          <p:nvPr/>
        </p:nvSpPr>
        <p:spPr>
          <a:xfrm>
            <a:off x="10625917" y="5879488"/>
            <a:ext cx="787076" cy="412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Function: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  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Upload</a:t>
            </a: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B6FE86C5-8385-47DD-9A96-E12FADB6CDFA}"/>
              </a:ext>
            </a:extLst>
          </p:cNvPr>
          <p:cNvCxnSpPr>
            <a:cxnSpLocks/>
            <a:stCxn id="111" idx="3"/>
            <a:endCxn id="116" idx="1"/>
          </p:cNvCxnSpPr>
          <p:nvPr/>
        </p:nvCxnSpPr>
        <p:spPr>
          <a:xfrm>
            <a:off x="9987409" y="4220238"/>
            <a:ext cx="638508" cy="18656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4A0AB855-26CB-4A6F-B52D-58FE61E68B65}"/>
              </a:ext>
            </a:extLst>
          </p:cNvPr>
          <p:cNvCxnSpPr>
            <a:cxnSpLocks/>
            <a:stCxn id="88" idx="3"/>
            <a:endCxn id="116" idx="1"/>
          </p:cNvCxnSpPr>
          <p:nvPr/>
        </p:nvCxnSpPr>
        <p:spPr>
          <a:xfrm flipV="1">
            <a:off x="9987409" y="6085893"/>
            <a:ext cx="638508" cy="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8CC23A48-AA23-42D7-860A-E93CEA9C6584}"/>
              </a:ext>
            </a:extLst>
          </p:cNvPr>
          <p:cNvCxnSpPr>
            <a:cxnSpLocks/>
            <a:stCxn id="116" idx="2"/>
            <a:endCxn id="72" idx="2"/>
          </p:cNvCxnSpPr>
          <p:nvPr/>
        </p:nvCxnSpPr>
        <p:spPr>
          <a:xfrm rot="5400000" flipH="1">
            <a:off x="7022339" y="2295182"/>
            <a:ext cx="2012848" cy="5981385"/>
          </a:xfrm>
          <a:prstGeom prst="bentConnector3">
            <a:avLst>
              <a:gd name="adj1" fmla="val -11357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277E13BC-F30E-4D58-A5DE-3C73F2558B8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051443" y="1011473"/>
            <a:ext cx="0" cy="22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5C9161E1-C0EE-4B2E-82AB-143B9BBA1855}"/>
              </a:ext>
            </a:extLst>
          </p:cNvPr>
          <p:cNvSpPr txBox="1"/>
          <p:nvPr/>
        </p:nvSpPr>
        <p:spPr>
          <a:xfrm>
            <a:off x="2761361" y="2089030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32B7B6D-8C61-497B-9B98-74FE603A7594}"/>
              </a:ext>
            </a:extLst>
          </p:cNvPr>
          <p:cNvSpPr txBox="1"/>
          <p:nvPr/>
        </p:nvSpPr>
        <p:spPr>
          <a:xfrm>
            <a:off x="503436" y="2089030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3E188482-9E6A-4E70-A53F-1F93E34636D6}"/>
              </a:ext>
            </a:extLst>
          </p:cNvPr>
          <p:cNvSpPr txBox="1"/>
          <p:nvPr/>
        </p:nvSpPr>
        <p:spPr>
          <a:xfrm>
            <a:off x="2761361" y="2340528"/>
            <a:ext cx="418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Edit</a:t>
            </a: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9A4DB3BA-0AAE-4E6C-BC42-1163A53480D7}"/>
              </a:ext>
            </a:extLst>
          </p:cNvPr>
          <p:cNvSpPr txBox="1"/>
          <p:nvPr/>
        </p:nvSpPr>
        <p:spPr>
          <a:xfrm>
            <a:off x="503436" y="2340528"/>
            <a:ext cx="2116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ID, AlbumName, Description</a:t>
            </a: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428037B6-1494-4D54-802E-A695BE808F8F}"/>
              </a:ext>
            </a:extLst>
          </p:cNvPr>
          <p:cNvSpPr txBox="1"/>
          <p:nvPr/>
        </p:nvSpPr>
        <p:spPr>
          <a:xfrm>
            <a:off x="460135" y="1545286"/>
            <a:ext cx="1154181" cy="25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latin typeface="+mn-ea"/>
              </a:rPr>
              <a:t>Album Nam</a:t>
            </a: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B22C604B-2167-47FD-9A79-31FE79C2B79C}"/>
              </a:ext>
            </a:extLst>
          </p:cNvPr>
          <p:cNvSpPr txBox="1"/>
          <p:nvPr/>
        </p:nvSpPr>
        <p:spPr>
          <a:xfrm>
            <a:off x="2243800" y="1417880"/>
            <a:ext cx="633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u="sng" dirty="0">
                <a:solidFill>
                  <a:srgbClr val="00B0F0"/>
                </a:solidFill>
                <a:latin typeface="+mn-ea"/>
              </a:rPr>
              <a:t>Search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7C400BDA-1D2C-4D28-8DD5-5AE99CF21EAD}"/>
              </a:ext>
            </a:extLst>
          </p:cNvPr>
          <p:cNvSpPr/>
          <p:nvPr/>
        </p:nvSpPr>
        <p:spPr>
          <a:xfrm>
            <a:off x="6405217" y="1890391"/>
            <a:ext cx="787076" cy="412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Function: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  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Upload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70" idx="2"/>
            <a:endCxn id="72" idx="2"/>
          </p:cNvCxnSpPr>
          <p:nvPr/>
        </p:nvCxnSpPr>
        <p:spPr>
          <a:xfrm rot="5400000">
            <a:off x="4930289" y="2410983"/>
            <a:ext cx="1976249" cy="1760685"/>
          </a:xfrm>
          <a:prstGeom prst="bentConnector3">
            <a:avLst>
              <a:gd name="adj1" fmla="val 111567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C9C8E440-1F5A-4FEA-8738-9A6117744630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6047291" y="2096796"/>
            <a:ext cx="357926" cy="11771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18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731FC3-AB29-492B-AE6D-8CB0EBD6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改訂履歴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8CD54E-7EDD-451D-9C7A-85E4A20C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</a:t>
            </a:fld>
            <a:endParaRPr kumimoji="1" lang="ja-JP" altLang="en-US" dirty="0">
              <a:latin typeface="+mn-ea"/>
            </a:endParaRP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9CC6374B-4142-4113-B041-850E8ED04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471217"/>
              </p:ext>
            </p:extLst>
          </p:nvPr>
        </p:nvGraphicFramePr>
        <p:xfrm>
          <a:off x="438869" y="813934"/>
          <a:ext cx="10618771" cy="294133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654640">
                  <a:extLst>
                    <a:ext uri="{9D8B030D-6E8A-4147-A177-3AD203B41FA5}">
                      <a16:colId xmlns:a16="http://schemas.microsoft.com/office/drawing/2014/main" val="1645166067"/>
                    </a:ext>
                  </a:extLst>
                </a:gridCol>
                <a:gridCol w="1451728">
                  <a:extLst>
                    <a:ext uri="{9D8B030D-6E8A-4147-A177-3AD203B41FA5}">
                      <a16:colId xmlns:a16="http://schemas.microsoft.com/office/drawing/2014/main" val="1224812834"/>
                    </a:ext>
                  </a:extLst>
                </a:gridCol>
                <a:gridCol w="1366887">
                  <a:extLst>
                    <a:ext uri="{9D8B030D-6E8A-4147-A177-3AD203B41FA5}">
                      <a16:colId xmlns:a16="http://schemas.microsoft.com/office/drawing/2014/main" val="773108700"/>
                    </a:ext>
                  </a:extLst>
                </a:gridCol>
                <a:gridCol w="7145516">
                  <a:extLst>
                    <a:ext uri="{9D8B030D-6E8A-4147-A177-3AD203B41FA5}">
                      <a16:colId xmlns:a16="http://schemas.microsoft.com/office/drawing/2014/main" val="1915496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日付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更新者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更新内容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91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2019/10/31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UETOMAE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新規作成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8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1.01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2019/11/02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UETOMAE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iOS</a:t>
                      </a:r>
                      <a:r>
                        <a:rPr kumimoji="1" lang="ja-JP" altLang="en-US" dirty="0"/>
                        <a:t>版において</a:t>
                      </a:r>
                      <a:r>
                        <a:rPr kumimoji="1" lang="en-US" altLang="ja-JP" dirty="0"/>
                        <a:t>AR</a:t>
                      </a:r>
                      <a:r>
                        <a:rPr kumimoji="1" lang="ja-JP" altLang="en-US" dirty="0"/>
                        <a:t>カメラを処理中に消せないため、メニュー画面にもどった後の再起動で不具合が出ることの回避のため、メニュー画面に戻れないように対応。処理フロー図をこの対応に合わせ修正。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73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2.00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2020/07/10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/>
                        <a:t>UETOMAE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800" dirty="0"/>
                        <a:t>AR</a:t>
                      </a:r>
                      <a:r>
                        <a:rPr lang="ja-JP" altLang="en-US" sz="1800" dirty="0"/>
                        <a:t>アプリ</a:t>
                      </a:r>
                      <a:r>
                        <a:rPr lang="en-US" altLang="ja-JP" sz="1800" dirty="0"/>
                        <a:t> </a:t>
                      </a:r>
                      <a:r>
                        <a:rPr lang="ja-JP" altLang="en-US" sz="1800" dirty="0"/>
                        <a:t>画面説明を追加。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3.00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2020/10/12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 dirty="0"/>
                        <a:t>UETOMAE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ARライブラリをVuforiaからUnityのAR Foundationに変更、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動画変換処理をEC2上からAWS MediaConvertに変更。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システム構成をこの対応に</a:t>
                      </a:r>
                      <a:r>
                        <a:rPr kumimoji="1" lang="ja-JP" altLang="en-US"/>
                        <a:t>合わせ修正。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604610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43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58F85F-650F-4ED1-BA1A-A93B2DF2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" y="41766"/>
            <a:ext cx="9439563" cy="424169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2. </a:t>
            </a:r>
            <a:r>
              <a:rPr lang="ja-JP" altLang="en-US">
                <a:solidFill>
                  <a:schemeClr val="bg1"/>
                </a:solidFill>
                <a:latin typeface="+mn-ea"/>
                <a:ea typeface="+mn-ea"/>
              </a:rPr>
              <a:t>アクセス解析機能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27EEBD-D061-4377-B9C1-00C57E76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233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20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A12D7D4-F02A-FE47-A666-49F15B835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5861025"/>
          </a:xfrm>
        </p:spPr>
        <p:txBody>
          <a:bodyPr/>
          <a:lstStyle/>
          <a:p>
            <a:r>
              <a:rPr lang="en-JP" dirty="0"/>
              <a:t>アクセス解析対象</a:t>
            </a:r>
          </a:p>
          <a:p>
            <a:pPr lvl="1"/>
            <a:r>
              <a:rPr lang="en-JP" dirty="0"/>
              <a:t>日付ごとに、ARアプリで再生された動画の再生回数をカウントする。</a:t>
            </a:r>
          </a:p>
          <a:p>
            <a:endParaRPr lang="en-JP" dirty="0"/>
          </a:p>
          <a:p>
            <a:r>
              <a:rPr lang="en-JP" dirty="0"/>
              <a:t>動画の再生回数をカウントする手段</a:t>
            </a:r>
          </a:p>
          <a:p>
            <a:pPr lvl="1"/>
            <a:r>
              <a:rPr lang="en-JP" dirty="0"/>
              <a:t>ARアプリで動画の再生を開始するタイミングで、非同期的に再生回数カウントAPIをコールする。</a:t>
            </a:r>
          </a:p>
          <a:p>
            <a:pPr lvl="1"/>
            <a:r>
              <a:rPr lang="en-JP" dirty="0"/>
              <a:t>再生回数カウントAPIは、実行の度に「 日付 、アルバムID、コンテンツ番号」ごとの再生回数を +1する。</a:t>
            </a:r>
          </a:p>
          <a:p>
            <a:endParaRPr lang="en-JP" dirty="0"/>
          </a:p>
          <a:p>
            <a:r>
              <a:rPr lang="en-JP" dirty="0"/>
              <a:t>カウント結果を表示する </a:t>
            </a:r>
          </a:p>
          <a:p>
            <a:pPr lvl="1"/>
            <a:r>
              <a:rPr lang="en-JP" dirty="0"/>
              <a:t>カウントした再生回数は、コンテンツ</a:t>
            </a:r>
            <a:r>
              <a:rPr lang="ja-JP" altLang="en-US"/>
              <a:t>管理画面</a:t>
            </a:r>
            <a:r>
              <a:rPr lang="en-JP" dirty="0"/>
              <a:t>に表示する。</a:t>
            </a:r>
          </a:p>
          <a:p>
            <a:pPr lvl="1"/>
            <a:r>
              <a:rPr lang="en-JP" dirty="0"/>
              <a:t>短期 (最近 1週間) の再生回数表示</a:t>
            </a:r>
          </a:p>
          <a:p>
            <a:pPr lvl="2"/>
            <a:r>
              <a:rPr lang="en-JP" dirty="0"/>
              <a:t>アルバムのコンテンツ編集画面で、登録されている動画ごとに最近 1週間の再生回数を表示する。</a:t>
            </a:r>
          </a:p>
          <a:p>
            <a:pPr lvl="1"/>
            <a:r>
              <a:rPr lang="en-JP" dirty="0"/>
              <a:t>中長期 (コンテンツを登録してから現在まで、または任意の期間) の再生回数表示</a:t>
            </a:r>
          </a:p>
          <a:p>
            <a:pPr lvl="2"/>
            <a:r>
              <a:rPr lang="en-JP" dirty="0"/>
              <a:t>アクセス解析画面で、動画再生回数を折れ線グラフで表示する（X軸: 期間、Y軸: 再生回数）</a:t>
            </a:r>
          </a:p>
          <a:p>
            <a:pPr lvl="2"/>
            <a:r>
              <a:rPr lang="en-JP" dirty="0"/>
              <a:t>絞り込み：アルバムID/コンテンツ番号、集計期間の開始日・終了日</a:t>
            </a:r>
          </a:p>
        </p:txBody>
      </p:sp>
    </p:spTree>
    <p:extLst>
      <p:ext uri="{BB962C8B-B14F-4D97-AF65-F5344CB8AC3E}">
        <p14:creationId xmlns:p14="http://schemas.microsoft.com/office/powerpoint/2010/main" val="281405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4.</a:t>
            </a:r>
            <a:r>
              <a:rPr kumimoji="1" lang="ja-JP" altLang="en-US" dirty="0">
                <a:latin typeface="+mj-ea"/>
              </a:rPr>
              <a:t> 開発プロジェクト</a:t>
            </a:r>
          </a:p>
        </p:txBody>
      </p:sp>
    </p:spTree>
    <p:extLst>
      <p:ext uri="{BB962C8B-B14F-4D97-AF65-F5344CB8AC3E}">
        <p14:creationId xmlns:p14="http://schemas.microsoft.com/office/powerpoint/2010/main" val="3375225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8D3EE7-6F34-427F-8CB4-EBBFF0C8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システム構成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3E6ADE-DA9A-4C1A-9E08-BB1141B8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6050537"/>
          </a:xfrm>
        </p:spPr>
        <p:txBody>
          <a:bodyPr numCol="2"/>
          <a:lstStyle/>
          <a:p>
            <a:r>
              <a:rPr kumimoji="1" lang="ja-JP" altLang="en-US" sz="1400" dirty="0">
                <a:latin typeface="+mn-ea"/>
              </a:rPr>
              <a:t>スマートフォンアプリケーション</a:t>
            </a:r>
            <a:r>
              <a:rPr kumimoji="1" lang="en-US" altLang="ja-JP" sz="1400" dirty="0">
                <a:latin typeface="+mn-ea"/>
              </a:rPr>
              <a:t> (iOS, Android)</a:t>
            </a:r>
          </a:p>
          <a:p>
            <a:pPr lvl="1"/>
            <a:r>
              <a:rPr lang="en-US" altLang="ja-JP" sz="1200" dirty="0">
                <a:latin typeface="+mn-ea"/>
              </a:rPr>
              <a:t>iOS</a:t>
            </a:r>
            <a:r>
              <a:rPr lang="ja-JP" altLang="en-US" sz="1200" dirty="0">
                <a:latin typeface="+mn-ea"/>
              </a:rPr>
              <a:t>版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対象</a:t>
            </a:r>
            <a:r>
              <a:rPr lang="en-US" altLang="ja-JP" sz="1200" dirty="0">
                <a:latin typeface="+mn-ea"/>
              </a:rPr>
              <a:t>OS</a:t>
            </a:r>
            <a:r>
              <a:rPr lang="ja-JP" altLang="en-US" sz="1200" dirty="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Version 11,12,13</a:t>
            </a:r>
          </a:p>
          <a:p>
            <a:pPr lvl="1"/>
            <a:r>
              <a:rPr lang="ja-JP" altLang="en-US" sz="1200" dirty="0">
                <a:latin typeface="+mn-ea"/>
              </a:rPr>
              <a:t>稼働確認機種： エミュレータにて確認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開発言語： </a:t>
            </a:r>
            <a:r>
              <a:rPr lang="en-US" altLang="ja-JP" sz="1200" dirty="0">
                <a:latin typeface="+mn-ea"/>
              </a:rPr>
              <a:t>--</a:t>
            </a:r>
          </a:p>
          <a:p>
            <a:pPr lvl="1"/>
            <a:r>
              <a:rPr lang="ja-JP" altLang="en-US" sz="1200" dirty="0">
                <a:latin typeface="+mn-ea"/>
              </a:rPr>
              <a:t>開発環境、ライブラリなど</a:t>
            </a:r>
            <a:r>
              <a:rPr lang="ja-JP" altLang="en-US" sz="120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Unity</a:t>
            </a:r>
          </a:p>
          <a:p>
            <a:pPr lvl="1"/>
            <a:endParaRPr lang="en-US" altLang="ja-JP" sz="1200" dirty="0">
              <a:latin typeface="+mn-ea"/>
            </a:endParaRPr>
          </a:p>
          <a:p>
            <a:pPr lvl="1"/>
            <a:r>
              <a:rPr lang="en-US" altLang="ja-JP" sz="1200" dirty="0">
                <a:latin typeface="+mn-ea"/>
              </a:rPr>
              <a:t>Android</a:t>
            </a:r>
            <a:r>
              <a:rPr lang="ja-JP" altLang="en-US" sz="1200" dirty="0">
                <a:latin typeface="+mn-ea"/>
              </a:rPr>
              <a:t>版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対象</a:t>
            </a:r>
            <a:r>
              <a:rPr lang="en-US" altLang="ja-JP" sz="1200" dirty="0">
                <a:latin typeface="+mn-ea"/>
              </a:rPr>
              <a:t>OS</a:t>
            </a:r>
            <a:r>
              <a:rPr lang="ja-JP" altLang="en-US" sz="1200" dirty="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Version 7.0</a:t>
            </a:r>
            <a:r>
              <a:rPr lang="ja-JP" altLang="en-US" sz="1200" dirty="0">
                <a:latin typeface="+mn-ea"/>
              </a:rPr>
              <a:t>以上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稼働確認機種： エミュレータにて確認</a:t>
            </a:r>
            <a:endParaRPr lang="en-US" altLang="ja-JP" sz="12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開発言語： </a:t>
            </a:r>
            <a:r>
              <a:rPr lang="en-US" altLang="ja-JP" sz="1200" dirty="0">
                <a:latin typeface="+mn-ea"/>
              </a:rPr>
              <a:t>--</a:t>
            </a:r>
          </a:p>
          <a:p>
            <a:pPr lvl="1"/>
            <a:r>
              <a:rPr lang="ja-JP" altLang="en-US" sz="1200" dirty="0">
                <a:latin typeface="+mn-ea"/>
              </a:rPr>
              <a:t>開発環境、ライブラリなど</a:t>
            </a:r>
            <a:r>
              <a:rPr lang="ja-JP" altLang="en-US" sz="1200">
                <a:latin typeface="+mn-ea"/>
              </a:rPr>
              <a:t>： </a:t>
            </a:r>
            <a:r>
              <a:rPr lang="en-US" altLang="ja-JP" sz="1200" dirty="0">
                <a:latin typeface="+mn-ea"/>
              </a:rPr>
              <a:t>Unity</a:t>
            </a:r>
          </a:p>
          <a:p>
            <a:pPr lvl="1"/>
            <a:endParaRPr lang="en-US" altLang="ja-JP" sz="1200" dirty="0">
              <a:latin typeface="+mn-ea"/>
            </a:endParaRPr>
          </a:p>
          <a:p>
            <a:r>
              <a:rPr lang="en-US" altLang="ja-JP" sz="1400" dirty="0">
                <a:latin typeface="+mn-ea"/>
              </a:rPr>
              <a:t>AR</a:t>
            </a:r>
            <a:r>
              <a:rPr lang="ja-JP" altLang="en-US" sz="1400">
                <a:latin typeface="+mn-ea"/>
              </a:rPr>
              <a:t>用</a:t>
            </a:r>
            <a:r>
              <a:rPr lang="en-US" altLang="ja-JP" sz="1400" dirty="0">
                <a:latin typeface="+mn-ea"/>
              </a:rPr>
              <a:t>API &amp; </a:t>
            </a:r>
            <a:r>
              <a:rPr lang="ja-JP" altLang="en-US" sz="1400">
                <a:latin typeface="+mn-ea"/>
              </a:rPr>
              <a:t>動画配信基盤</a:t>
            </a:r>
            <a:endParaRPr lang="en-US" altLang="ja-JP" sz="1400" dirty="0">
              <a:latin typeface="+mn-ea"/>
            </a:endParaRPr>
          </a:p>
          <a:p>
            <a:pPr lvl="1"/>
            <a:r>
              <a:rPr lang="ja-JP" altLang="en-US" sz="1200" dirty="0">
                <a:latin typeface="+mn-ea"/>
              </a:rPr>
              <a:t>実行環境： </a:t>
            </a:r>
            <a:r>
              <a:rPr lang="en-US" altLang="ja-JP" sz="1200" dirty="0">
                <a:latin typeface="+mn-ea"/>
              </a:rPr>
              <a:t>AWS </a:t>
            </a:r>
            <a:r>
              <a:rPr lang="ja-JP" altLang="en-US" sz="1200" dirty="0">
                <a:latin typeface="+mn-ea"/>
              </a:rPr>
              <a:t>サーバレス アーキテクチャ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AWS DynamoDB, API Gateway, Lambda, CloudFront, S3</a:t>
            </a:r>
          </a:p>
          <a:p>
            <a:pPr lvl="1"/>
            <a:r>
              <a:rPr lang="ja-JP" altLang="en-US" sz="1200" dirty="0">
                <a:latin typeface="+mn-ea"/>
              </a:rPr>
              <a:t>開発言語：</a:t>
            </a:r>
            <a:r>
              <a:rPr lang="en-US" altLang="ja-JP" sz="1200" dirty="0">
                <a:latin typeface="+mn-ea"/>
              </a:rPr>
              <a:t> Javascript (Node.js 12.x)</a:t>
            </a:r>
          </a:p>
          <a:p>
            <a:pPr lvl="1"/>
            <a:r>
              <a:rPr lang="ja-JP" altLang="en-US" sz="1200" dirty="0">
                <a:latin typeface="+mn-ea"/>
              </a:rPr>
              <a:t>環境：</a:t>
            </a:r>
            <a:r>
              <a:rPr lang="en-US" altLang="ja-JP" sz="1200" dirty="0">
                <a:latin typeface="+mn-ea"/>
              </a:rPr>
              <a:t>『</a:t>
            </a:r>
            <a:r>
              <a:rPr lang="ja-JP" altLang="en-US" sz="1200" dirty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1.</a:t>
            </a:r>
            <a:r>
              <a:rPr lang="ja-JP" altLang="en-US" sz="1200" dirty="0">
                <a:latin typeface="+mn-ea"/>
              </a:rPr>
              <a:t>インフラ構成図参照</a:t>
            </a:r>
            <a:r>
              <a:rPr lang="en-US" altLang="ja-JP" sz="1200" dirty="0">
                <a:latin typeface="+mn-ea"/>
              </a:rPr>
              <a:t>』</a:t>
            </a:r>
          </a:p>
          <a:p>
            <a:pPr lvl="1"/>
            <a:r>
              <a:rPr lang="ja-JP" altLang="en-US" sz="1200" dirty="0">
                <a:latin typeface="+mn-ea"/>
              </a:rPr>
              <a:t>環境の構築方法については別紙</a:t>
            </a:r>
            <a:r>
              <a:rPr lang="en-US" altLang="ja-JP" sz="1200" dirty="0">
                <a:latin typeface="+mn-ea"/>
              </a:rPr>
              <a:t>『</a:t>
            </a:r>
            <a:r>
              <a:rPr lang="ja-JP" altLang="en-US" sz="1200" dirty="0">
                <a:latin typeface="+mn-ea"/>
              </a:rPr>
              <a:t>環境構築手順書</a:t>
            </a:r>
            <a:r>
              <a:rPr lang="en-US" altLang="ja-JP" sz="1200" dirty="0">
                <a:latin typeface="+mn-ea"/>
              </a:rPr>
              <a:t>』</a:t>
            </a:r>
            <a:r>
              <a:rPr lang="ja-JP" altLang="en-US" sz="1200" dirty="0">
                <a:latin typeface="+mn-ea"/>
              </a:rPr>
              <a:t>を参照</a:t>
            </a:r>
            <a:endParaRPr lang="en-US" altLang="ja-JP" sz="1200" dirty="0">
              <a:latin typeface="+mn-ea"/>
            </a:endParaRPr>
          </a:p>
          <a:p>
            <a:r>
              <a:rPr lang="ja-JP" altLang="en-US" sz="1400">
                <a:latin typeface="+mn-ea"/>
              </a:rPr>
              <a:t>コンテンツ管理画面</a:t>
            </a:r>
            <a:r>
              <a:rPr lang="en-US" altLang="ja-JP" sz="1400" dirty="0">
                <a:latin typeface="+mn-ea"/>
              </a:rPr>
              <a:t> (Web)</a:t>
            </a:r>
          </a:p>
          <a:p>
            <a:pPr lvl="1"/>
            <a:r>
              <a:rPr lang="ja-JP" altLang="en-US" sz="1200" dirty="0">
                <a:latin typeface="+mn-ea"/>
              </a:rPr>
              <a:t>実行環境： </a:t>
            </a:r>
            <a:r>
              <a:rPr lang="en-US" altLang="ja-JP" sz="1200" dirty="0">
                <a:latin typeface="+mn-ea"/>
              </a:rPr>
              <a:t>AWS </a:t>
            </a:r>
            <a:r>
              <a:rPr lang="ja-JP" altLang="en-US" sz="1200">
                <a:latin typeface="+mn-ea"/>
              </a:rPr>
              <a:t>コンピューティング</a:t>
            </a:r>
            <a:r>
              <a:rPr lang="en-US" altLang="ja-JP" sz="1200" dirty="0">
                <a:latin typeface="+mn-ea"/>
              </a:rPr>
              <a:t>, </a:t>
            </a:r>
            <a:r>
              <a:rPr lang="ja-JP" altLang="en-US" sz="1200">
                <a:latin typeface="+mn-ea"/>
              </a:rPr>
              <a:t>サーバレス </a:t>
            </a:r>
            <a:r>
              <a:rPr lang="ja-JP" altLang="en-US" sz="1200" dirty="0">
                <a:latin typeface="+mn-ea"/>
              </a:rPr>
              <a:t>アーキテクチャ</a:t>
            </a:r>
            <a:br>
              <a:rPr lang="en-US" altLang="ja-JP" sz="1200" dirty="0">
                <a:latin typeface="+mn-ea"/>
              </a:rPr>
            </a:br>
            <a:r>
              <a:rPr lang="en-US" altLang="ja-JP" sz="1200" dirty="0">
                <a:latin typeface="+mn-ea"/>
              </a:rPr>
              <a:t>AWS DynamoDB, EC2, Apache2, S3, Lambda, MediaConvert, CloudWatch, SES</a:t>
            </a:r>
          </a:p>
          <a:p>
            <a:pPr lvl="1"/>
            <a:r>
              <a:rPr lang="ja-JP" altLang="en-US" sz="1200" dirty="0">
                <a:latin typeface="+mn-ea"/>
              </a:rPr>
              <a:t>開発言語： </a:t>
            </a:r>
            <a:r>
              <a:rPr lang="en-US" altLang="ja-JP" sz="1200" dirty="0">
                <a:latin typeface="+mn-ea"/>
              </a:rPr>
              <a:t>PHP 7.2</a:t>
            </a:r>
          </a:p>
          <a:p>
            <a:pPr lvl="1"/>
            <a:r>
              <a:rPr lang="ja-JP" altLang="en-US" sz="1200" dirty="0">
                <a:latin typeface="+mn-ea"/>
              </a:rPr>
              <a:t>開発環境、ライブラリなど： </a:t>
            </a:r>
            <a:r>
              <a:rPr lang="en-US" altLang="ja-JP" sz="1200" dirty="0">
                <a:latin typeface="+mn-ea"/>
              </a:rPr>
              <a:t>Laravel 6.2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AE4C4C-408A-4B5A-B523-0A85DC59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22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78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238E76-FCE3-4A31-BD81-2D6CADD0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ランニングコストについて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42456B-0BBA-47AC-A7AE-AC486DDE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</a:rPr>
              <a:t>2019</a:t>
            </a:r>
            <a:r>
              <a:rPr kumimoji="1" lang="ja-JP" altLang="en-US">
                <a:latin typeface="+mn-ea"/>
              </a:rPr>
              <a:t>年</a:t>
            </a:r>
            <a:r>
              <a:rPr kumimoji="1" lang="en-US" altLang="ja-JP" dirty="0">
                <a:latin typeface="+mn-ea"/>
              </a:rPr>
              <a:t>11</a:t>
            </a:r>
            <a:r>
              <a:rPr kumimoji="1" lang="ja-JP" altLang="en-US">
                <a:latin typeface="+mn-ea"/>
              </a:rPr>
              <a:t>月</a:t>
            </a:r>
            <a:r>
              <a:rPr kumimoji="1" lang="en-US" altLang="ja-JP" dirty="0">
                <a:latin typeface="+mn-ea"/>
              </a:rPr>
              <a:t>~ 2020</a:t>
            </a:r>
            <a:r>
              <a:rPr kumimoji="1" lang="ja-JP" altLang="en-US">
                <a:latin typeface="+mn-ea"/>
              </a:rPr>
              <a:t>年</a:t>
            </a:r>
            <a:r>
              <a:rPr kumimoji="1" lang="en-US" altLang="ja-JP" dirty="0">
                <a:latin typeface="+mn-ea"/>
              </a:rPr>
              <a:t>3</a:t>
            </a:r>
            <a:r>
              <a:rPr kumimoji="1" lang="ja-JP" altLang="en-US">
                <a:latin typeface="+mn-ea"/>
              </a:rPr>
              <a:t>月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>
                <a:latin typeface="+mn-ea"/>
              </a:rPr>
              <a:t>または</a:t>
            </a:r>
            <a:r>
              <a:rPr lang="en-US" altLang="ja-JP" dirty="0">
                <a:latin typeface="+mn-ea"/>
              </a:rPr>
              <a:t> </a:t>
            </a:r>
            <a:r>
              <a:rPr kumimoji="1" lang="ja-JP" altLang="en-US">
                <a:latin typeface="+mn-ea"/>
              </a:rPr>
              <a:t>本番リリース</a:t>
            </a:r>
            <a:r>
              <a:rPr kumimoji="1" lang="en-US" altLang="ja-JP" dirty="0">
                <a:latin typeface="+mn-ea"/>
              </a:rPr>
              <a:t> </a:t>
            </a:r>
            <a:r>
              <a:rPr kumimoji="1" lang="ja-JP" altLang="en-US">
                <a:latin typeface="+mn-ea"/>
              </a:rPr>
              <a:t>まで</a:t>
            </a:r>
            <a:endParaRPr kumimoji="1" lang="en-US" altLang="ja-JP" dirty="0">
              <a:latin typeface="+mn-ea"/>
            </a:endParaRPr>
          </a:p>
          <a:p>
            <a:pPr lvl="1"/>
            <a:r>
              <a:rPr kumimoji="1" lang="ja-JP" altLang="en-US" dirty="0">
                <a:latin typeface="+mn-ea"/>
              </a:rPr>
              <a:t>デモ環境での利用期</a:t>
            </a:r>
            <a:r>
              <a:rPr kumimoji="1" lang="ja-JP" altLang="en-US">
                <a:latin typeface="+mn-ea"/>
              </a:rPr>
              <a:t>間中は</a:t>
            </a:r>
            <a:r>
              <a:rPr kumimoji="1" lang="en-US" altLang="ja-JP" dirty="0">
                <a:latin typeface="+mn-ea"/>
              </a:rPr>
              <a:t> 700</a:t>
            </a:r>
            <a:r>
              <a:rPr kumimoji="1" lang="ja-JP" altLang="en-US" dirty="0">
                <a:latin typeface="+mn-ea"/>
              </a:rPr>
              <a:t>円</a:t>
            </a:r>
            <a:r>
              <a:rPr kumimoji="1" lang="ja-JP" altLang="en-US">
                <a:latin typeface="+mn-ea"/>
              </a:rPr>
              <a:t>～</a:t>
            </a:r>
            <a:r>
              <a:rPr kumimoji="1" lang="en-US" altLang="ja-JP" dirty="0">
                <a:latin typeface="+mn-ea"/>
              </a:rPr>
              <a:t>1,000</a:t>
            </a:r>
            <a:r>
              <a:rPr kumimoji="1" lang="ja-JP" altLang="en-US" dirty="0">
                <a:latin typeface="+mn-ea"/>
              </a:rPr>
              <a:t>円／月程度のランニングコストを見込んでおります。</a:t>
            </a:r>
            <a:endParaRPr kumimoji="1" lang="en-US" altLang="ja-JP" dirty="0">
              <a:latin typeface="+mn-ea"/>
            </a:endParaRPr>
          </a:p>
          <a:p>
            <a:pPr lvl="1"/>
            <a:r>
              <a:rPr kumimoji="1" lang="ja-JP" altLang="en-US" dirty="0">
                <a:latin typeface="+mn-ea"/>
              </a:rPr>
              <a:t>本番環境構築後は</a:t>
            </a:r>
            <a:r>
              <a:rPr kumimoji="1" lang="en-US" altLang="ja-JP" dirty="0">
                <a:latin typeface="+mn-ea"/>
              </a:rPr>
              <a:t>WAF</a:t>
            </a:r>
            <a:r>
              <a:rPr kumimoji="1" lang="ja-JP" altLang="en-US" dirty="0">
                <a:latin typeface="+mn-ea"/>
              </a:rPr>
              <a:t>を導入</a:t>
            </a:r>
            <a:r>
              <a:rPr kumimoji="1" lang="ja-JP" altLang="en-US">
                <a:latin typeface="+mn-ea"/>
              </a:rPr>
              <a:t>することにより</a:t>
            </a:r>
            <a:r>
              <a:rPr kumimoji="1" lang="en-US" altLang="ja-JP" dirty="0">
                <a:latin typeface="+mn-ea"/>
              </a:rPr>
              <a:t> 4,000</a:t>
            </a:r>
            <a:r>
              <a:rPr kumimoji="1" lang="ja-JP" altLang="en-US">
                <a:latin typeface="+mn-ea"/>
              </a:rPr>
              <a:t>円～／</a:t>
            </a:r>
            <a:r>
              <a:rPr kumimoji="1" lang="ja-JP" altLang="en-US" dirty="0">
                <a:latin typeface="+mn-ea"/>
              </a:rPr>
              <a:t>月（利用数の増加に伴い従量課金となります）</a:t>
            </a:r>
            <a:br>
              <a:rPr kumimoji="1" lang="en-US" altLang="ja-JP" dirty="0">
                <a:latin typeface="+mn-ea"/>
              </a:rPr>
            </a:br>
            <a:r>
              <a:rPr kumimoji="1" lang="ja-JP" altLang="en-US" dirty="0">
                <a:latin typeface="+mn-ea"/>
              </a:rPr>
              <a:t>月額の料金体系（概算）は下記の通りとなります</a:t>
            </a:r>
            <a:endParaRPr kumimoji="1" lang="en-US" altLang="ja-JP" dirty="0">
              <a:latin typeface="+mn-ea"/>
            </a:endParaRPr>
          </a:p>
          <a:p>
            <a:pPr lvl="2"/>
            <a:r>
              <a:rPr kumimoji="1" lang="en-US" altLang="ja-JP" dirty="0">
                <a:latin typeface="+mn-ea"/>
              </a:rPr>
              <a:t>API Gateway</a:t>
            </a:r>
            <a:r>
              <a:rPr kumimoji="1" lang="ja-JP" altLang="en-US" dirty="0">
                <a:latin typeface="+mn-ea"/>
              </a:rPr>
              <a:t>（アプリの起動ごとに</a:t>
            </a:r>
            <a:r>
              <a:rPr kumimoji="1" lang="en-US" altLang="ja-JP" dirty="0">
                <a:latin typeface="+mn-ea"/>
              </a:rPr>
              <a:t>1</a:t>
            </a:r>
            <a:r>
              <a:rPr kumimoji="1" lang="ja-JP" altLang="en-US" dirty="0">
                <a:latin typeface="+mn-ea"/>
              </a:rPr>
              <a:t>回）                                  </a:t>
            </a:r>
            <a:r>
              <a:rPr kumimoji="1" lang="en-US" altLang="ja-JP" dirty="0">
                <a:latin typeface="+mn-ea"/>
              </a:rPr>
              <a:t>100</a:t>
            </a:r>
            <a:r>
              <a:rPr kumimoji="1" lang="ja-JP" altLang="en-US" dirty="0">
                <a:latin typeface="+mn-ea"/>
              </a:rPr>
              <a:t>万回</a:t>
            </a:r>
            <a:r>
              <a:rPr kumimoji="1" lang="ja-JP" altLang="en-US">
                <a:latin typeface="+mn-ea"/>
              </a:rPr>
              <a:t>あたり </a:t>
            </a:r>
            <a:r>
              <a:rPr kumimoji="1" lang="en-US" altLang="ja-JP" dirty="0">
                <a:latin typeface="+mn-ea"/>
              </a:rPr>
              <a:t> </a:t>
            </a:r>
            <a:r>
              <a:rPr kumimoji="1" lang="ja-JP" altLang="en-US">
                <a:latin typeface="+mn-ea"/>
              </a:rPr>
              <a:t>約</a:t>
            </a:r>
            <a:r>
              <a:rPr kumimoji="1" lang="en-US" altLang="ja-JP" dirty="0">
                <a:latin typeface="+mn-ea"/>
              </a:rPr>
              <a:t> $4.25</a:t>
            </a:r>
          </a:p>
          <a:p>
            <a:pPr lvl="2"/>
            <a:r>
              <a:rPr kumimoji="1" lang="en-US" altLang="ja-JP" dirty="0">
                <a:latin typeface="+mn-ea"/>
              </a:rPr>
              <a:t>Lambda</a:t>
            </a:r>
            <a:r>
              <a:rPr lang="ja-JP" altLang="en-US" dirty="0">
                <a:latin typeface="+mn-ea"/>
              </a:rPr>
              <a:t> （アプリの起動ごとに</a:t>
            </a:r>
            <a:r>
              <a:rPr lang="en-US" altLang="ja-JP" dirty="0">
                <a:latin typeface="+mn-ea"/>
              </a:rPr>
              <a:t>1</a:t>
            </a:r>
            <a:r>
              <a:rPr lang="ja-JP" altLang="en-US" dirty="0">
                <a:latin typeface="+mn-ea"/>
              </a:rPr>
              <a:t>回）                                        </a:t>
            </a:r>
            <a:r>
              <a:rPr lang="en-US" altLang="ja-JP" dirty="0">
                <a:latin typeface="+mn-ea"/>
              </a:rPr>
              <a:t>100</a:t>
            </a:r>
            <a:r>
              <a:rPr lang="ja-JP" altLang="en-US" dirty="0">
                <a:latin typeface="+mn-ea"/>
              </a:rPr>
              <a:t>万回</a:t>
            </a:r>
            <a:r>
              <a:rPr lang="ja-JP" altLang="en-US">
                <a:latin typeface="+mn-ea"/>
              </a:rPr>
              <a:t>あたり 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>
                <a:latin typeface="+mn-ea"/>
              </a:rPr>
              <a:t>約</a:t>
            </a:r>
            <a:r>
              <a:rPr lang="en-US" altLang="ja-JP" dirty="0">
                <a:latin typeface="+mn-ea"/>
              </a:rPr>
              <a:t> $0.20</a:t>
            </a:r>
            <a:endParaRPr kumimoji="1" lang="en-US" altLang="ja-JP" dirty="0">
              <a:latin typeface="+mn-ea"/>
            </a:endParaRPr>
          </a:p>
          <a:p>
            <a:pPr lvl="2"/>
            <a:r>
              <a:rPr kumimoji="1" lang="en-US" altLang="ja-JP" dirty="0">
                <a:latin typeface="+mn-ea"/>
              </a:rPr>
              <a:t>DynamoDB </a:t>
            </a:r>
            <a:r>
              <a:rPr kumimoji="1" lang="ja-JP" altLang="en-US" dirty="0">
                <a:latin typeface="+mn-ea"/>
              </a:rPr>
              <a:t>読込 </a:t>
            </a:r>
            <a:r>
              <a:rPr lang="ja-JP" altLang="en-US" dirty="0">
                <a:latin typeface="+mn-ea"/>
              </a:rPr>
              <a:t>（アプリの起動ごとに</a:t>
            </a:r>
            <a:r>
              <a:rPr lang="en-US" altLang="ja-JP" dirty="0">
                <a:latin typeface="+mn-ea"/>
              </a:rPr>
              <a:t>1</a:t>
            </a:r>
            <a:r>
              <a:rPr lang="ja-JP" altLang="en-US" dirty="0">
                <a:latin typeface="+mn-ea"/>
              </a:rPr>
              <a:t>回）</a:t>
            </a:r>
            <a:r>
              <a:rPr kumimoji="1" lang="ja-JP" altLang="en-US" dirty="0">
                <a:latin typeface="+mn-ea"/>
              </a:rPr>
              <a:t>                             </a:t>
            </a:r>
            <a:r>
              <a:rPr kumimoji="1" lang="en-US" altLang="ja-JP" dirty="0">
                <a:latin typeface="+mn-ea"/>
              </a:rPr>
              <a:t>100</a:t>
            </a:r>
            <a:r>
              <a:rPr kumimoji="1" lang="ja-JP" altLang="en-US" dirty="0">
                <a:latin typeface="+mn-ea"/>
              </a:rPr>
              <a:t>万回</a:t>
            </a:r>
            <a:r>
              <a:rPr kumimoji="1" lang="ja-JP" altLang="en-US">
                <a:latin typeface="+mn-ea"/>
              </a:rPr>
              <a:t>あたり 約</a:t>
            </a:r>
            <a:r>
              <a:rPr kumimoji="1" lang="en-US" altLang="ja-JP" dirty="0">
                <a:latin typeface="+mn-ea"/>
              </a:rPr>
              <a:t> $1.5/</a:t>
            </a:r>
            <a:r>
              <a:rPr kumimoji="1" lang="ja-JP" altLang="en-US" dirty="0">
                <a:latin typeface="+mn-ea"/>
              </a:rPr>
              <a:t>月 </a:t>
            </a:r>
            <a:r>
              <a:rPr kumimoji="1" lang="en-US" altLang="ja-JP" dirty="0">
                <a:latin typeface="+mn-ea"/>
              </a:rPr>
              <a:t>※</a:t>
            </a:r>
            <a:r>
              <a:rPr kumimoji="1" lang="ja-JP" altLang="en-US" dirty="0">
                <a:latin typeface="+mn-ea"/>
              </a:rPr>
              <a:t>最初の</a:t>
            </a:r>
            <a:r>
              <a:rPr kumimoji="1" lang="en-US" altLang="ja-JP" dirty="0">
                <a:latin typeface="+mn-ea"/>
              </a:rPr>
              <a:t>100</a:t>
            </a:r>
            <a:r>
              <a:rPr kumimoji="1" lang="ja-JP" altLang="en-US" dirty="0">
                <a:latin typeface="+mn-ea"/>
              </a:rPr>
              <a:t>万回は無料</a:t>
            </a:r>
            <a:endParaRPr kumimoji="1" lang="en-US" altLang="ja-JP" dirty="0">
              <a:latin typeface="+mn-ea"/>
            </a:endParaRPr>
          </a:p>
          <a:p>
            <a:pPr lvl="2"/>
            <a:r>
              <a:rPr kumimoji="1" lang="en-US" altLang="ja-JP" dirty="0">
                <a:latin typeface="+mn-ea"/>
              </a:rPr>
              <a:t>S3 </a:t>
            </a:r>
            <a:r>
              <a:rPr kumimoji="1" lang="ja-JP" altLang="en-US" dirty="0">
                <a:latin typeface="+mn-ea"/>
              </a:rPr>
              <a:t>費用                                                                                </a:t>
            </a:r>
            <a:r>
              <a:rPr kumimoji="1" lang="en-US" altLang="ja-JP" dirty="0">
                <a:latin typeface="+mn-ea"/>
              </a:rPr>
              <a:t>1GB</a:t>
            </a:r>
            <a:r>
              <a:rPr kumimoji="1" lang="ja-JP" altLang="en-US">
                <a:latin typeface="+mn-ea"/>
              </a:rPr>
              <a:t>あたり      約</a:t>
            </a:r>
            <a:r>
              <a:rPr kumimoji="1" lang="en-US" altLang="ja-JP" dirty="0">
                <a:latin typeface="+mn-ea"/>
              </a:rPr>
              <a:t> </a:t>
            </a:r>
            <a:r>
              <a:rPr lang="en-US" altLang="ja-JP" dirty="0">
                <a:latin typeface="+mn-ea"/>
              </a:rPr>
              <a:t>$0.025/GB</a:t>
            </a:r>
          </a:p>
          <a:p>
            <a:pPr lvl="2"/>
            <a:r>
              <a:rPr kumimoji="1" lang="en-US" altLang="ja-JP" dirty="0">
                <a:latin typeface="+mn-ea"/>
              </a:rPr>
              <a:t>Cloud Front</a:t>
            </a:r>
            <a:r>
              <a:rPr kumimoji="1" lang="ja-JP" altLang="en-US" dirty="0">
                <a:latin typeface="+mn-ea"/>
              </a:rPr>
              <a:t>費用                                                                    </a:t>
            </a:r>
            <a:r>
              <a:rPr kumimoji="1" lang="en-US" altLang="ja-JP" dirty="0">
                <a:latin typeface="+mn-ea"/>
              </a:rPr>
              <a:t>1GB</a:t>
            </a:r>
            <a:r>
              <a:rPr kumimoji="1" lang="ja-JP" altLang="en-US">
                <a:latin typeface="+mn-ea"/>
              </a:rPr>
              <a:t>あたり      約</a:t>
            </a:r>
            <a:r>
              <a:rPr kumimoji="1" lang="en-US" altLang="ja-JP" dirty="0">
                <a:latin typeface="+mn-ea"/>
              </a:rPr>
              <a:t> $</a:t>
            </a:r>
            <a:r>
              <a:rPr lang="en-US" altLang="ja-JP" dirty="0">
                <a:latin typeface="+mn-ea"/>
              </a:rPr>
              <a:t>0.114/GB</a:t>
            </a:r>
          </a:p>
          <a:p>
            <a:pPr lvl="2"/>
            <a:r>
              <a:rPr lang="en-US" altLang="ja-JP" dirty="0">
                <a:latin typeface="+mn-ea"/>
              </a:rPr>
              <a:t>WAF</a:t>
            </a:r>
            <a:r>
              <a:rPr lang="ja-JP" altLang="en-US" dirty="0">
                <a:latin typeface="+mn-ea"/>
              </a:rPr>
              <a:t>費用（ルールによる）　　　　　　　　　　　　　　　　　　 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>
                <a:latin typeface="+mn-ea"/>
              </a:rPr>
              <a:t>概算 </a:t>
            </a:r>
            <a:r>
              <a:rPr lang="en-US" altLang="ja-JP" dirty="0">
                <a:latin typeface="+mn-ea"/>
              </a:rPr>
              <a:t>                 $30</a:t>
            </a:r>
          </a:p>
          <a:p>
            <a:pPr lvl="2"/>
            <a:endParaRPr kumimoji="1" lang="en-US" altLang="ja-JP" dirty="0">
              <a:latin typeface="+mn-ea"/>
            </a:endParaRPr>
          </a:p>
          <a:p>
            <a:pPr marL="914400" lvl="2" indent="0">
              <a:buNone/>
            </a:pPr>
            <a:r>
              <a:rPr kumimoji="1" lang="ja-JP" altLang="en-US" dirty="0">
                <a:latin typeface="+mn-ea"/>
              </a:rPr>
              <a:t>上記に加え、通信費用が発生しますが、おおよ</a:t>
            </a:r>
            <a:r>
              <a:rPr kumimoji="1" lang="en-US" altLang="ja-JP" dirty="0">
                <a:latin typeface="+mn-ea"/>
              </a:rPr>
              <a:t>$36</a:t>
            </a:r>
            <a:r>
              <a:rPr kumimoji="1" lang="ja-JP" altLang="en-US" dirty="0">
                <a:latin typeface="+mn-ea"/>
              </a:rPr>
              <a:t>～</a:t>
            </a:r>
            <a:r>
              <a:rPr kumimoji="1" lang="en-US" altLang="ja-JP" dirty="0">
                <a:latin typeface="+mn-ea"/>
              </a:rPr>
              <a:t>$40</a:t>
            </a:r>
            <a:r>
              <a:rPr kumimoji="1" lang="ja-JP" altLang="en-US" dirty="0">
                <a:latin typeface="+mn-ea"/>
              </a:rPr>
              <a:t>程度のランニングコストを想定しております。</a:t>
            </a:r>
            <a:endParaRPr kumimoji="1" lang="en-US" altLang="ja-JP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FAADB9-E460-4E56-A164-AAFA9F53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23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858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目次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5149" y="548856"/>
            <a:ext cx="11753029" cy="5976481"/>
          </a:xfrm>
        </p:spPr>
        <p:txBody>
          <a:bodyPr numCol="2" anchor="ctr"/>
          <a:lstStyle/>
          <a:p>
            <a:pPr>
              <a:buFont typeface="+mj-lt"/>
              <a:buAutoNum type="arabicPeriod"/>
            </a:pPr>
            <a:r>
              <a:rPr lang="ja-JP" altLang="en-US">
                <a:latin typeface="+mn-ea"/>
              </a:rPr>
              <a:t>システム構成</a:t>
            </a:r>
            <a:endParaRPr kumimoji="1"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インフラ構成図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セキュリティ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endParaRPr lang="en-US" altLang="ja-JP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en-US" altLang="ja-JP" dirty="0">
                <a:latin typeface="+mn-ea"/>
              </a:rPr>
              <a:t>AR</a:t>
            </a:r>
            <a:r>
              <a:rPr lang="ja-JP" altLang="en-US" dirty="0">
                <a:latin typeface="+mn-ea"/>
              </a:rPr>
              <a:t>アプリ</a:t>
            </a:r>
            <a:r>
              <a:rPr lang="en-US" altLang="ja-JP" dirty="0">
                <a:latin typeface="+mn-ea"/>
              </a:rPr>
              <a:t> (iOS, Android)</a:t>
            </a: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処理フロー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データ構造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en-US" altLang="ja-JP" dirty="0">
                <a:latin typeface="+mn-ea"/>
              </a:rPr>
              <a:t>API</a:t>
            </a:r>
            <a:r>
              <a:rPr lang="ja-JP" altLang="en-US" dirty="0">
                <a:latin typeface="+mn-ea"/>
              </a:rPr>
              <a:t>仕様  アルバム情報を取得する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画面遷移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画面設計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endParaRPr kumimoji="1" lang="en-US" altLang="ja-JP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kumimoji="1" lang="ja-JP" altLang="en-US">
                <a:latin typeface="+mn-ea"/>
              </a:rPr>
              <a:t>コンテンツ管理</a:t>
            </a:r>
            <a:r>
              <a:rPr kumimoji="1" lang="ja-JP" altLang="en-US" dirty="0">
                <a:latin typeface="+mn-ea"/>
              </a:rPr>
              <a:t>画面</a:t>
            </a:r>
            <a:r>
              <a:rPr kumimoji="1" lang="en-US" altLang="ja-JP" dirty="0">
                <a:latin typeface="+mn-ea"/>
              </a:rPr>
              <a:t> (Web)</a:t>
            </a:r>
          </a:p>
          <a:p>
            <a:pPr lvl="1">
              <a:buFont typeface="+mj-lt"/>
              <a:buAutoNum type="arabicPeriod"/>
            </a:pPr>
            <a:r>
              <a:rPr lang="ja-JP" altLang="en-US" dirty="0">
                <a:latin typeface="+mn-ea"/>
              </a:rPr>
              <a:t>処理フロー図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（管理機能）</a:t>
            </a:r>
            <a:endParaRPr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r>
              <a:rPr lang="ja-JP" altLang="en-US">
                <a:latin typeface="+mn-ea"/>
              </a:rPr>
              <a:t>アクセス解析機能</a:t>
            </a:r>
            <a:endParaRPr lang="en-US" altLang="ja-JP" dirty="0">
              <a:latin typeface="+mn-ea"/>
            </a:endParaRPr>
          </a:p>
          <a:p>
            <a:pPr marL="0" indent="0">
              <a:buNone/>
            </a:pPr>
            <a:endParaRPr lang="en-US" altLang="ja-JP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ja-JP" altLang="en-US">
                <a:latin typeface="+mn-ea"/>
              </a:rPr>
              <a:t>開発</a:t>
            </a:r>
            <a:r>
              <a:rPr lang="ja-JP" altLang="en-US" dirty="0">
                <a:latin typeface="+mn-ea"/>
              </a:rPr>
              <a:t>プロジェクト</a:t>
            </a:r>
            <a:endParaRPr kumimoji="1" lang="en-US" altLang="ja-JP" dirty="0">
              <a:latin typeface="+mn-ea"/>
            </a:endParaRPr>
          </a:p>
          <a:p>
            <a:pPr lvl="1">
              <a:buFont typeface="+mj-lt"/>
              <a:buAutoNum type="arabicPeriod"/>
            </a:pPr>
            <a:endParaRPr kumimoji="1" lang="ja-JP" altLang="en-US" dirty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3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090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1.</a:t>
            </a:r>
            <a:r>
              <a:rPr kumimoji="1" lang="ja-JP" altLang="en-US">
                <a:latin typeface="+mj-ea"/>
              </a:rPr>
              <a:t> システム構成</a:t>
            </a:r>
            <a:endParaRPr kumimoji="1" lang="ja-JP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165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C72B1-DD7E-4C64-B1AC-556F5919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インフラ構成図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 (v3.0.0)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5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09A0E9B-119C-9642-BE20-40EA77A140E7}"/>
              </a:ext>
            </a:extLst>
          </p:cNvPr>
          <p:cNvSpPr txBox="1"/>
          <p:nvPr/>
        </p:nvSpPr>
        <p:spPr>
          <a:xfrm>
            <a:off x="7690922" y="746346"/>
            <a:ext cx="2646878" cy="830997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JP" sz="800" dirty="0">
                <a:latin typeface="+mn-ea"/>
              </a:rPr>
              <a:t>凡例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FF0000"/>
                </a:solidFill>
                <a:latin typeface="+mn-ea"/>
              </a:rPr>
              <a:t>赤色</a:t>
            </a:r>
            <a:r>
              <a:rPr lang="en-JP" sz="800" dirty="0">
                <a:latin typeface="+mn-ea"/>
              </a:rPr>
              <a:t>: コンテンツ管理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chemeClr val="accent2"/>
                </a:solidFill>
                <a:latin typeface="+mn-ea"/>
              </a:rPr>
              <a:t>橙色</a:t>
            </a:r>
            <a:r>
              <a:rPr lang="en-JP" sz="800" dirty="0">
                <a:latin typeface="+mn-ea"/>
              </a:rPr>
              <a:t>: コンテンツアップロード ~ コンバート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66FF"/>
                </a:solidFill>
                <a:latin typeface="+mn-ea"/>
              </a:rPr>
              <a:t>青色</a:t>
            </a:r>
            <a:r>
              <a:rPr lang="en-JP" sz="800" dirty="0">
                <a:latin typeface="+mn-ea"/>
              </a:rPr>
              <a:t>: コンテンツ情報取得 (ARアプリ)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A0E7"/>
                </a:solidFill>
                <a:latin typeface="+mn-ea"/>
              </a:rPr>
              <a:t>水色</a:t>
            </a:r>
            <a:r>
              <a:rPr lang="en-JP" sz="800" dirty="0">
                <a:latin typeface="+mn-ea"/>
              </a:rPr>
              <a:t>: コンテンツ配信 (ARアプリ)</a:t>
            </a:r>
          </a:p>
          <a:p>
            <a:r>
              <a:rPr lang="ja-JP" altLang="en-US" sz="800">
                <a:latin typeface="+mn-ea"/>
              </a:rPr>
              <a:t>　黒色</a:t>
            </a:r>
            <a:r>
              <a:rPr lang="en-US" altLang="ja-JP" sz="800" dirty="0">
                <a:latin typeface="+mn-ea"/>
              </a:rPr>
              <a:t>: </a:t>
            </a:r>
            <a:r>
              <a:rPr lang="ja-JP" altLang="en-US" sz="800">
                <a:latin typeface="+mn-ea"/>
              </a:rPr>
              <a:t>アクセス解析</a:t>
            </a:r>
            <a:endParaRPr lang="en-JP" sz="800" dirty="0">
              <a:latin typeface="+mn-ea"/>
            </a:endParaRPr>
          </a:p>
        </p:txBody>
      </p:sp>
      <p:grpSp>
        <p:nvGrpSpPr>
          <p:cNvPr id="224" name="図形グループ 5">
            <a:extLst>
              <a:ext uri="{FF2B5EF4-FFF2-40B4-BE49-F238E27FC236}">
                <a16:creationId xmlns:a16="http://schemas.microsoft.com/office/drawing/2014/main" id="{F5E028DB-BC3C-5541-86E4-8D98E6FE5575}"/>
              </a:ext>
            </a:extLst>
          </p:cNvPr>
          <p:cNvGrpSpPr/>
          <p:nvPr/>
        </p:nvGrpSpPr>
        <p:grpSpPr>
          <a:xfrm>
            <a:off x="997202" y="1822156"/>
            <a:ext cx="2251103" cy="4260463"/>
            <a:chOff x="400302" y="2195111"/>
            <a:chExt cx="2251103" cy="3949514"/>
          </a:xfrm>
        </p:grpSpPr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id="{7F0A1A70-094E-3741-81BC-121DAFF50708}"/>
                </a:ext>
              </a:extLst>
            </p:cNvPr>
            <p:cNvSpPr/>
            <p:nvPr/>
          </p:nvSpPr>
          <p:spPr>
            <a:xfrm>
              <a:off x="511852" y="230663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6" name="Rectangle 47">
              <a:extLst>
                <a:ext uri="{FF2B5EF4-FFF2-40B4-BE49-F238E27FC236}">
                  <a16:creationId xmlns:a16="http://schemas.microsoft.com/office/drawing/2014/main" id="{FD027B0D-E12B-9345-ABDB-FA04C008F120}"/>
                </a:ext>
              </a:extLst>
            </p:cNvPr>
            <p:cNvSpPr/>
            <p:nvPr/>
          </p:nvSpPr>
          <p:spPr>
            <a:xfrm>
              <a:off x="456077" y="225087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7" name="Rectangle 47">
              <a:extLst>
                <a:ext uri="{FF2B5EF4-FFF2-40B4-BE49-F238E27FC236}">
                  <a16:creationId xmlns:a16="http://schemas.microsoft.com/office/drawing/2014/main" id="{E52CF305-E8CE-9A42-BBD3-EC301B1A4B9E}"/>
                </a:ext>
              </a:extLst>
            </p:cNvPr>
            <p:cNvSpPr/>
            <p:nvPr/>
          </p:nvSpPr>
          <p:spPr>
            <a:xfrm>
              <a:off x="400302" y="2195111"/>
              <a:ext cx="2139553" cy="383799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28" name="Rectangle 47">
            <a:extLst>
              <a:ext uri="{FF2B5EF4-FFF2-40B4-BE49-F238E27FC236}">
                <a16:creationId xmlns:a16="http://schemas.microsoft.com/office/drawing/2014/main" id="{E50F38B0-8476-8D48-9589-340E08098A18}"/>
              </a:ext>
            </a:extLst>
          </p:cNvPr>
          <p:cNvSpPr/>
          <p:nvPr/>
        </p:nvSpPr>
        <p:spPr>
          <a:xfrm>
            <a:off x="1066782" y="4464185"/>
            <a:ext cx="2000956" cy="1354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9" name="Rectangle 47">
            <a:extLst>
              <a:ext uri="{FF2B5EF4-FFF2-40B4-BE49-F238E27FC236}">
                <a16:creationId xmlns:a16="http://schemas.microsoft.com/office/drawing/2014/main" id="{72876E3E-5039-6C40-9967-04CF511EE6E1}"/>
              </a:ext>
            </a:extLst>
          </p:cNvPr>
          <p:cNvSpPr/>
          <p:nvPr/>
        </p:nvSpPr>
        <p:spPr>
          <a:xfrm>
            <a:off x="1066220" y="2228475"/>
            <a:ext cx="2001517" cy="2103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0" name="Rectangle 36">
            <a:extLst>
              <a:ext uri="{FF2B5EF4-FFF2-40B4-BE49-F238E27FC236}">
                <a16:creationId xmlns:a16="http://schemas.microsoft.com/office/drawing/2014/main" id="{5FBF43ED-B7D4-FA4F-986F-A4DF10BAB2EE}"/>
              </a:ext>
            </a:extLst>
          </p:cNvPr>
          <p:cNvSpPr/>
          <p:nvPr/>
        </p:nvSpPr>
        <p:spPr>
          <a:xfrm>
            <a:off x="5318940" y="1700873"/>
            <a:ext cx="4907685" cy="4466417"/>
          </a:xfrm>
          <a:prstGeom prst="rect">
            <a:avLst/>
          </a:prstGeom>
          <a:solidFill>
            <a:srgbClr val="E1EEE9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rgbClr val="00A0E7"/>
                </a:solidFill>
                <a:latin typeface="+mn-ea"/>
              </a:rPr>
              <a:t>Region: ap-northeast-1</a:t>
            </a:r>
          </a:p>
        </p:txBody>
      </p:sp>
      <p:sp>
        <p:nvSpPr>
          <p:cNvPr id="231" name="Rectangle 47">
            <a:extLst>
              <a:ext uri="{FF2B5EF4-FFF2-40B4-BE49-F238E27FC236}">
                <a16:creationId xmlns:a16="http://schemas.microsoft.com/office/drawing/2014/main" id="{B396FA38-A1E8-AA42-A0D0-8B17D5D7EAD8}"/>
              </a:ext>
            </a:extLst>
          </p:cNvPr>
          <p:cNvSpPr/>
          <p:nvPr/>
        </p:nvSpPr>
        <p:spPr>
          <a:xfrm>
            <a:off x="3503434" y="1621921"/>
            <a:ext cx="6847066" cy="4663215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n-ea"/>
              </a:rPr>
              <a:t>AWS Cloud</a:t>
            </a:r>
          </a:p>
        </p:txBody>
      </p:sp>
      <p:pic>
        <p:nvPicPr>
          <p:cNvPr id="232" name="Graphic 50">
            <a:extLst>
              <a:ext uri="{FF2B5EF4-FFF2-40B4-BE49-F238E27FC236}">
                <a16:creationId xmlns:a16="http://schemas.microsoft.com/office/drawing/2014/main" id="{113AAD22-CD47-DF42-BCA9-CEC8B0E0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434" y="1621922"/>
            <a:ext cx="330200" cy="330200"/>
          </a:xfrm>
          <a:prstGeom prst="rect">
            <a:avLst/>
          </a:prstGeom>
        </p:spPr>
      </p:pic>
      <p:sp>
        <p:nvSpPr>
          <p:cNvPr id="233" name="テキスト ボックス 82">
            <a:extLst>
              <a:ext uri="{FF2B5EF4-FFF2-40B4-BE49-F238E27FC236}">
                <a16:creationId xmlns:a16="http://schemas.microsoft.com/office/drawing/2014/main" id="{AF4A1271-1B87-9E49-BA9C-A5EA10D7EA1B}"/>
              </a:ext>
            </a:extLst>
          </p:cNvPr>
          <p:cNvSpPr txBox="1"/>
          <p:nvPr/>
        </p:nvSpPr>
        <p:spPr>
          <a:xfrm>
            <a:off x="1038614" y="451848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学校・運用会社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234" name="テキスト ボックス 112">
            <a:extLst>
              <a:ext uri="{FF2B5EF4-FFF2-40B4-BE49-F238E27FC236}">
                <a16:creationId xmlns:a16="http://schemas.microsoft.com/office/drawing/2014/main" id="{3D82FB8E-0239-3C4F-9B21-9BD7FE91F154}"/>
              </a:ext>
            </a:extLst>
          </p:cNvPr>
          <p:cNvSpPr txBox="1"/>
          <p:nvPr/>
        </p:nvSpPr>
        <p:spPr>
          <a:xfrm>
            <a:off x="1007834" y="186762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学校関係者</a:t>
            </a:r>
          </a:p>
        </p:txBody>
      </p:sp>
      <p:sp>
        <p:nvSpPr>
          <p:cNvPr id="235" name="テキスト ボックス 78">
            <a:extLst>
              <a:ext uri="{FF2B5EF4-FFF2-40B4-BE49-F238E27FC236}">
                <a16:creationId xmlns:a16="http://schemas.microsoft.com/office/drawing/2014/main" id="{891984BC-230B-3341-9256-7AA84C691C57}"/>
              </a:ext>
            </a:extLst>
          </p:cNvPr>
          <p:cNvSpPr txBox="1"/>
          <p:nvPr/>
        </p:nvSpPr>
        <p:spPr>
          <a:xfrm>
            <a:off x="1059866" y="479645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6" name="テキスト ボックス 108">
            <a:extLst>
              <a:ext uri="{FF2B5EF4-FFF2-40B4-BE49-F238E27FC236}">
                <a16:creationId xmlns:a16="http://schemas.microsoft.com/office/drawing/2014/main" id="{5EA5C3E9-73C5-D542-8D49-39975EBA3AE4}"/>
              </a:ext>
            </a:extLst>
          </p:cNvPr>
          <p:cNvSpPr txBox="1"/>
          <p:nvPr/>
        </p:nvSpPr>
        <p:spPr>
          <a:xfrm>
            <a:off x="1066220" y="230922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卒業生・父兄など</a:t>
            </a:r>
            <a:endParaRPr kumimoji="1" lang="en-US" altLang="ja-JP" sz="1200" dirty="0">
              <a:latin typeface="+mn-ea"/>
            </a:endParaRPr>
          </a:p>
        </p:txBody>
      </p:sp>
      <p:grpSp>
        <p:nvGrpSpPr>
          <p:cNvPr id="237" name="グループ化 63">
            <a:extLst>
              <a:ext uri="{FF2B5EF4-FFF2-40B4-BE49-F238E27FC236}">
                <a16:creationId xmlns:a16="http://schemas.microsoft.com/office/drawing/2014/main" id="{8E7EA461-06E5-E342-A2B8-4DFD6B5BD590}"/>
              </a:ext>
            </a:extLst>
          </p:cNvPr>
          <p:cNvGrpSpPr/>
          <p:nvPr/>
        </p:nvGrpSpPr>
        <p:grpSpPr>
          <a:xfrm>
            <a:off x="1194065" y="2596779"/>
            <a:ext cx="1005403" cy="1357619"/>
            <a:chOff x="-89345" y="2444094"/>
            <a:chExt cx="1731035" cy="2337457"/>
          </a:xfrm>
        </p:grpSpPr>
        <p:pic>
          <p:nvPicPr>
            <p:cNvPr id="238" name="グラフィックス 20" descr="スマートフォン">
              <a:extLst>
                <a:ext uri="{FF2B5EF4-FFF2-40B4-BE49-F238E27FC236}">
                  <a16:creationId xmlns:a16="http://schemas.microsoft.com/office/drawing/2014/main" id="{B8FB88E7-875C-7544-A5A0-BC4D29AA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48" y="2933699"/>
              <a:ext cx="1466851" cy="1847852"/>
            </a:xfrm>
            <a:prstGeom prst="rect">
              <a:avLst/>
            </a:prstGeom>
          </p:spPr>
        </p:pic>
        <p:sp>
          <p:nvSpPr>
            <p:cNvPr id="239" name="テキスト ボックス 150">
              <a:extLst>
                <a:ext uri="{FF2B5EF4-FFF2-40B4-BE49-F238E27FC236}">
                  <a16:creationId xmlns:a16="http://schemas.microsoft.com/office/drawing/2014/main" id="{DC2EFAAC-7321-9948-97A9-2DC78F0F42D9}"/>
                </a:ext>
              </a:extLst>
            </p:cNvPr>
            <p:cNvSpPr txBox="1"/>
            <p:nvPr/>
          </p:nvSpPr>
          <p:spPr>
            <a:xfrm>
              <a:off x="-89345" y="2444094"/>
              <a:ext cx="1731035" cy="58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800" dirty="0">
                  <a:latin typeface="+mn-ea"/>
                </a:rPr>
                <a:t>卒</a:t>
              </a:r>
              <a:r>
                <a:rPr kumimoji="1" lang="en-US" altLang="ja-JP" sz="800" dirty="0">
                  <a:latin typeface="+mn-ea"/>
                </a:rPr>
                <a:t>Aru</a:t>
              </a:r>
            </a:p>
            <a:p>
              <a:pPr algn="ctr"/>
              <a:r>
                <a:rPr kumimoji="1" lang="ja-JP" altLang="en-US" sz="800" dirty="0">
                  <a:latin typeface="+mn-ea"/>
                </a:rPr>
                <a:t>アプリケーション</a:t>
              </a:r>
              <a:endParaRPr kumimoji="1" lang="en-US" altLang="ja-JP" sz="800" dirty="0">
                <a:latin typeface="+mn-ea"/>
              </a:endParaRPr>
            </a:p>
          </p:txBody>
        </p:sp>
        <p:pic>
          <p:nvPicPr>
            <p:cNvPr id="240" name="図 151" descr="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3A932480-064D-A24B-AA16-874F0442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57" y="3243261"/>
              <a:ext cx="638768" cy="1277099"/>
            </a:xfrm>
            <a:prstGeom prst="rect">
              <a:avLst/>
            </a:prstGeom>
          </p:spPr>
        </p:pic>
      </p:grpSp>
      <p:grpSp>
        <p:nvGrpSpPr>
          <p:cNvPr id="241" name="図形グループ 152">
            <a:extLst>
              <a:ext uri="{FF2B5EF4-FFF2-40B4-BE49-F238E27FC236}">
                <a16:creationId xmlns:a16="http://schemas.microsoft.com/office/drawing/2014/main" id="{BA949443-B02E-0D40-889B-7C6FBA9BEF52}"/>
              </a:ext>
            </a:extLst>
          </p:cNvPr>
          <p:cNvGrpSpPr/>
          <p:nvPr/>
        </p:nvGrpSpPr>
        <p:grpSpPr>
          <a:xfrm>
            <a:off x="1152909" y="4888266"/>
            <a:ext cx="1072750" cy="879746"/>
            <a:chOff x="612791" y="4460938"/>
            <a:chExt cx="1072750" cy="879746"/>
          </a:xfrm>
        </p:grpSpPr>
        <p:pic>
          <p:nvPicPr>
            <p:cNvPr id="242" name="Graphic 39">
              <a:extLst>
                <a:ext uri="{FF2B5EF4-FFF2-40B4-BE49-F238E27FC236}">
                  <a16:creationId xmlns:a16="http://schemas.microsoft.com/office/drawing/2014/main" id="{8D949E94-7C07-3C49-8F3D-572D4D29A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216" y="4460938"/>
              <a:ext cx="469900" cy="469900"/>
            </a:xfrm>
            <a:prstGeom prst="rect">
              <a:avLst/>
            </a:prstGeom>
          </p:spPr>
        </p:pic>
        <p:sp>
          <p:nvSpPr>
            <p:cNvPr id="243" name="TextBox 90">
              <a:extLst>
                <a:ext uri="{FF2B5EF4-FFF2-40B4-BE49-F238E27FC236}">
                  <a16:creationId xmlns:a16="http://schemas.microsoft.com/office/drawing/2014/main" id="{8F6C09F6-8A34-2140-9D02-CA26FC48CE65}"/>
                </a:ext>
              </a:extLst>
            </p:cNvPr>
            <p:cNvSpPr txBox="1"/>
            <p:nvPr/>
          </p:nvSpPr>
          <p:spPr>
            <a:xfrm>
              <a:off x="612791" y="5032907"/>
              <a:ext cx="1072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>
                  <a:solidFill>
                    <a:srgbClr val="232F3E"/>
                  </a:solidFill>
                  <a:latin typeface="+mn-ea"/>
                </a:rPr>
                <a:t>担当者</a:t>
              </a:r>
              <a:endParaRPr lang="en-US" sz="1400" dirty="0">
                <a:solidFill>
                  <a:srgbClr val="232F3E"/>
                </a:solidFill>
                <a:latin typeface="+mn-ea"/>
              </a:endParaRPr>
            </a:p>
          </p:txBody>
        </p:sp>
      </p:grpSp>
      <p:cxnSp>
        <p:nvCxnSpPr>
          <p:cNvPr id="247" name="直線矢印コネクタ 130">
            <a:extLst>
              <a:ext uri="{FF2B5EF4-FFF2-40B4-BE49-F238E27FC236}">
                <a16:creationId xmlns:a16="http://schemas.microsoft.com/office/drawing/2014/main" id="{186250D8-B3DA-EA4F-ACD6-7F07E91F4CFD}"/>
              </a:ext>
            </a:extLst>
          </p:cNvPr>
          <p:cNvCxnSpPr>
            <a:cxnSpLocks/>
            <a:stCxn id="240" idx="3"/>
            <a:endCxn id="272" idx="1"/>
          </p:cNvCxnSpPr>
          <p:nvPr/>
        </p:nvCxnSpPr>
        <p:spPr>
          <a:xfrm flipV="1">
            <a:off x="1871098" y="3412022"/>
            <a:ext cx="4083574" cy="19797"/>
          </a:xfrm>
          <a:prstGeom prst="straightConnector1">
            <a:avLst/>
          </a:prstGeom>
          <a:ln>
            <a:solidFill>
              <a:srgbClr val="13A0E7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F64A40E-6DC6-D44D-9B2C-25712F1CA822}"/>
              </a:ext>
            </a:extLst>
          </p:cNvPr>
          <p:cNvGrpSpPr/>
          <p:nvPr/>
        </p:nvGrpSpPr>
        <p:grpSpPr>
          <a:xfrm>
            <a:off x="3998839" y="3242401"/>
            <a:ext cx="698327" cy="571529"/>
            <a:chOff x="3033610" y="3284279"/>
            <a:chExt cx="698327" cy="571529"/>
          </a:xfrm>
        </p:grpSpPr>
        <p:sp>
          <p:nvSpPr>
            <p:cNvPr id="249" name="TextBox 8">
              <a:extLst>
                <a:ext uri="{FF2B5EF4-FFF2-40B4-BE49-F238E27FC236}">
                  <a16:creationId xmlns:a16="http://schemas.microsoft.com/office/drawing/2014/main" id="{E760D056-6734-EC42-93BC-69DA2D8B9530}"/>
                </a:ext>
              </a:extLst>
            </p:cNvPr>
            <p:cNvSpPr txBox="1"/>
            <p:nvPr/>
          </p:nvSpPr>
          <p:spPr>
            <a:xfrm>
              <a:off x="3033610" y="3640364"/>
              <a:ext cx="69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250" name="Graphic 26">
              <a:extLst>
                <a:ext uri="{FF2B5EF4-FFF2-40B4-BE49-F238E27FC236}">
                  <a16:creationId xmlns:a16="http://schemas.microsoft.com/office/drawing/2014/main" id="{89B32307-F045-FD48-A78B-542487DC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9033" y="3284279"/>
              <a:ext cx="347481" cy="347481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8F9ED30-EBC5-6C43-A5F4-6A355A12266E}"/>
              </a:ext>
            </a:extLst>
          </p:cNvPr>
          <p:cNvGrpSpPr/>
          <p:nvPr/>
        </p:nvGrpSpPr>
        <p:grpSpPr>
          <a:xfrm>
            <a:off x="8597932" y="3245071"/>
            <a:ext cx="1187327" cy="579813"/>
            <a:chOff x="1873406" y="1086275"/>
            <a:chExt cx="2301904" cy="1124099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A12EA33-EEAB-6A46-AAC4-87F29501BB0A}"/>
                </a:ext>
              </a:extLst>
            </p:cNvPr>
            <p:cNvSpPr txBox="1"/>
            <p:nvPr/>
          </p:nvSpPr>
          <p:spPr>
            <a:xfrm>
              <a:off x="1873406" y="1792687"/>
              <a:ext cx="2301904" cy="41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Aurora</a:t>
              </a:r>
            </a:p>
          </p:txBody>
        </p: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2F79A15F-4189-F047-99A4-F0A882E8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68758" y="10862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4" name="図形グループ 4">
            <a:extLst>
              <a:ext uri="{FF2B5EF4-FFF2-40B4-BE49-F238E27FC236}">
                <a16:creationId xmlns:a16="http://schemas.microsoft.com/office/drawing/2014/main" id="{287A3215-6CDA-0644-B274-CCA895EFD263}"/>
              </a:ext>
            </a:extLst>
          </p:cNvPr>
          <p:cNvGrpSpPr/>
          <p:nvPr/>
        </p:nvGrpSpPr>
        <p:grpSpPr>
          <a:xfrm>
            <a:off x="6419304" y="4014738"/>
            <a:ext cx="686659" cy="684343"/>
            <a:chOff x="6186558" y="1444175"/>
            <a:chExt cx="1405404" cy="1400664"/>
          </a:xfrm>
        </p:grpSpPr>
        <p:sp>
          <p:nvSpPr>
            <p:cNvPr id="255" name="TextBox 34">
              <a:extLst>
                <a:ext uri="{FF2B5EF4-FFF2-40B4-BE49-F238E27FC236}">
                  <a16:creationId xmlns:a16="http://schemas.microsoft.com/office/drawing/2014/main" id="{81FC30C0-13F5-0C4D-94A7-DE43F6E86FC8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6" name="Graphic 44">
              <a:extLst>
                <a:ext uri="{FF2B5EF4-FFF2-40B4-BE49-F238E27FC236}">
                  <a16:creationId xmlns:a16="http://schemas.microsoft.com/office/drawing/2014/main" id="{1511F2C0-8EA3-5144-9552-D8F96DD31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57" name="図形グループ 4">
            <a:extLst>
              <a:ext uri="{FF2B5EF4-FFF2-40B4-BE49-F238E27FC236}">
                <a16:creationId xmlns:a16="http://schemas.microsoft.com/office/drawing/2014/main" id="{F5345120-4E74-2443-B875-86ECD8AB13CB}"/>
              </a:ext>
            </a:extLst>
          </p:cNvPr>
          <p:cNvGrpSpPr/>
          <p:nvPr/>
        </p:nvGrpSpPr>
        <p:grpSpPr>
          <a:xfrm>
            <a:off x="7886504" y="4011544"/>
            <a:ext cx="686659" cy="684343"/>
            <a:chOff x="6186558" y="1444175"/>
            <a:chExt cx="1405404" cy="1400664"/>
          </a:xfrm>
        </p:grpSpPr>
        <p:sp>
          <p:nvSpPr>
            <p:cNvPr id="258" name="TextBox 34">
              <a:extLst>
                <a:ext uri="{FF2B5EF4-FFF2-40B4-BE49-F238E27FC236}">
                  <a16:creationId xmlns:a16="http://schemas.microsoft.com/office/drawing/2014/main" id="{AA8E1E13-3929-794D-ACDC-2A081D514883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259" name="Graphic 44">
              <a:extLst>
                <a:ext uri="{FF2B5EF4-FFF2-40B4-BE49-F238E27FC236}">
                  <a16:creationId xmlns:a16="http://schemas.microsoft.com/office/drawing/2014/main" id="{30B1422A-76E2-D446-BCCB-85D10FF1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BD7DF72-34B6-3B4F-AC93-B58AED5A894A}"/>
              </a:ext>
            </a:extLst>
          </p:cNvPr>
          <p:cNvGrpSpPr/>
          <p:nvPr/>
        </p:nvGrpSpPr>
        <p:grpSpPr>
          <a:xfrm>
            <a:off x="6927047" y="4016921"/>
            <a:ext cx="1105872" cy="681012"/>
            <a:chOff x="1873406" y="1257143"/>
            <a:chExt cx="2301904" cy="1417546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23F1664-F0A7-0949-B2DD-5CE8F6E2A59C}"/>
                </a:ext>
              </a:extLst>
            </p:cNvPr>
            <p:cNvSpPr txBox="1"/>
            <p:nvPr/>
          </p:nvSpPr>
          <p:spPr>
            <a:xfrm>
              <a:off x="1873406" y="1969979"/>
              <a:ext cx="2301904" cy="70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CloudWatch</a:t>
              </a:r>
            </a:p>
          </p:txBody>
        </p:sp>
        <p:pic>
          <p:nvPicPr>
            <p:cNvPr id="262" name="Graphic 261">
              <a:extLst>
                <a:ext uri="{FF2B5EF4-FFF2-40B4-BE49-F238E27FC236}">
                  <a16:creationId xmlns:a16="http://schemas.microsoft.com/office/drawing/2014/main" id="{B3A0DB04-59A9-BA4B-9E87-88E726060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68758" y="1257143"/>
              <a:ext cx="711200" cy="711200"/>
            </a:xfrm>
            <a:prstGeom prst="rect">
              <a:avLst/>
            </a:prstGeom>
          </p:spPr>
        </p:pic>
      </p:grpSp>
      <p:cxnSp>
        <p:nvCxnSpPr>
          <p:cNvPr id="263" name="直線矢印コネクタ 131">
            <a:extLst>
              <a:ext uri="{FF2B5EF4-FFF2-40B4-BE49-F238E27FC236}">
                <a16:creationId xmlns:a16="http://schemas.microsoft.com/office/drawing/2014/main" id="{C8D3CDB2-81BE-C047-A057-ADCC8091FA27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6283986" y="3583295"/>
            <a:ext cx="304907" cy="60518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131">
            <a:extLst>
              <a:ext uri="{FF2B5EF4-FFF2-40B4-BE49-F238E27FC236}">
                <a16:creationId xmlns:a16="http://schemas.microsoft.com/office/drawing/2014/main" id="{18D481B4-A99B-144A-95B3-7FCDFEC957FF}"/>
              </a:ext>
            </a:extLst>
          </p:cNvPr>
          <p:cNvCxnSpPr>
            <a:cxnSpLocks/>
            <a:stCxn id="256" idx="3"/>
          </p:cNvCxnSpPr>
          <p:nvPr/>
        </p:nvCxnSpPr>
        <p:spPr>
          <a:xfrm flipV="1">
            <a:off x="6936374" y="3578473"/>
            <a:ext cx="363340" cy="61000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直線矢印コネクタ 131">
            <a:extLst>
              <a:ext uri="{FF2B5EF4-FFF2-40B4-BE49-F238E27FC236}">
                <a16:creationId xmlns:a16="http://schemas.microsoft.com/office/drawing/2014/main" id="{DE05DD0B-1F72-3F43-861A-95C929F0A26D}"/>
              </a:ext>
            </a:extLst>
          </p:cNvPr>
          <p:cNvCxnSpPr>
            <a:cxnSpLocks/>
            <a:stCxn id="262" idx="0"/>
          </p:cNvCxnSpPr>
          <p:nvPr/>
        </p:nvCxnSpPr>
        <p:spPr>
          <a:xfrm flipV="1">
            <a:off x="7479983" y="3875850"/>
            <a:ext cx="0" cy="14107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直線矢印コネクタ 131">
            <a:extLst>
              <a:ext uri="{FF2B5EF4-FFF2-40B4-BE49-F238E27FC236}">
                <a16:creationId xmlns:a16="http://schemas.microsoft.com/office/drawing/2014/main" id="{CBDBD48D-7290-6E4C-8291-8484C3004EE1}"/>
              </a:ext>
            </a:extLst>
          </p:cNvPr>
          <p:cNvCxnSpPr>
            <a:cxnSpLocks/>
            <a:stCxn id="262" idx="3"/>
            <a:endCxn id="259" idx="1"/>
          </p:cNvCxnSpPr>
          <p:nvPr/>
        </p:nvCxnSpPr>
        <p:spPr>
          <a:xfrm flipV="1">
            <a:off x="7650819" y="4185285"/>
            <a:ext cx="405274" cy="247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直線矢印コネクタ 131">
            <a:extLst>
              <a:ext uri="{FF2B5EF4-FFF2-40B4-BE49-F238E27FC236}">
                <a16:creationId xmlns:a16="http://schemas.microsoft.com/office/drawing/2014/main" id="{77944B6F-BA41-9D47-9DC6-258B3ADC0930}"/>
              </a:ext>
            </a:extLst>
          </p:cNvPr>
          <p:cNvCxnSpPr>
            <a:cxnSpLocks/>
          </p:cNvCxnSpPr>
          <p:nvPr/>
        </p:nvCxnSpPr>
        <p:spPr>
          <a:xfrm flipV="1">
            <a:off x="6302153" y="33288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直線矢印コネクタ 131">
            <a:extLst>
              <a:ext uri="{FF2B5EF4-FFF2-40B4-BE49-F238E27FC236}">
                <a16:creationId xmlns:a16="http://schemas.microsoft.com/office/drawing/2014/main" id="{530170C3-3ED2-DB4F-874C-9DB0E4850CD4}"/>
              </a:ext>
            </a:extLst>
          </p:cNvPr>
          <p:cNvCxnSpPr>
            <a:cxnSpLocks/>
            <a:stCxn id="275" idx="1"/>
            <a:endCxn id="272" idx="3"/>
          </p:cNvCxnSpPr>
          <p:nvPr/>
        </p:nvCxnSpPr>
        <p:spPr>
          <a:xfrm flipH="1">
            <a:off x="6302153" y="3405012"/>
            <a:ext cx="1000393" cy="701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F4FCC23-79A8-934F-9BC5-4EDEFB1C2F7F}"/>
              </a:ext>
            </a:extLst>
          </p:cNvPr>
          <p:cNvGrpSpPr/>
          <p:nvPr/>
        </p:nvGrpSpPr>
        <p:grpSpPr>
          <a:xfrm>
            <a:off x="5813863" y="3238281"/>
            <a:ext cx="629100" cy="683568"/>
            <a:chOff x="4475739" y="3283872"/>
            <a:chExt cx="629100" cy="683568"/>
          </a:xfrm>
        </p:grpSpPr>
        <p:pic>
          <p:nvPicPr>
            <p:cNvPr id="272" name="Graphic 71">
              <a:extLst>
                <a:ext uri="{FF2B5EF4-FFF2-40B4-BE49-F238E27FC236}">
                  <a16:creationId xmlns:a16="http://schemas.microsoft.com/office/drawing/2014/main" id="{2AAAD1F3-8640-5F4C-9484-1602252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16548" y="3283872"/>
              <a:ext cx="347481" cy="347481"/>
            </a:xfrm>
            <a:prstGeom prst="rect">
              <a:avLst/>
            </a:prstGeom>
          </p:spPr>
        </p:pic>
        <p:sp>
          <p:nvSpPr>
            <p:cNvPr id="273" name="TextBox 75">
              <a:extLst>
                <a:ext uri="{FF2B5EF4-FFF2-40B4-BE49-F238E27FC236}">
                  <a16:creationId xmlns:a16="http://schemas.microsoft.com/office/drawing/2014/main" id="{43952251-5112-5D42-A524-15D7A3B23215}"/>
                </a:ext>
              </a:extLst>
            </p:cNvPr>
            <p:cNvSpPr txBox="1"/>
            <p:nvPr/>
          </p:nvSpPr>
          <p:spPr>
            <a:xfrm>
              <a:off x="4475739" y="3628886"/>
              <a:ext cx="62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S3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23F964F-9638-B846-A73A-B3FFDACEEABD}"/>
              </a:ext>
            </a:extLst>
          </p:cNvPr>
          <p:cNvGrpSpPr/>
          <p:nvPr/>
        </p:nvGrpSpPr>
        <p:grpSpPr>
          <a:xfrm>
            <a:off x="6919151" y="3233597"/>
            <a:ext cx="1109620" cy="689276"/>
            <a:chOff x="7525782" y="3356686"/>
            <a:chExt cx="2301904" cy="1429902"/>
          </a:xfrm>
        </p:grpSpPr>
        <p:pic>
          <p:nvPicPr>
            <p:cNvPr id="275" name="Graphic 274">
              <a:extLst>
                <a:ext uri="{FF2B5EF4-FFF2-40B4-BE49-F238E27FC236}">
                  <a16:creationId xmlns:a16="http://schemas.microsoft.com/office/drawing/2014/main" id="{AADE160D-0D12-464A-AAAC-3DDFAD92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321134" y="3356686"/>
              <a:ext cx="711200" cy="711200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B1DED7D-9017-A044-AE9A-55A1DF5844CC}"/>
                </a:ext>
              </a:extLst>
            </p:cNvPr>
            <p:cNvSpPr txBox="1"/>
            <p:nvPr/>
          </p:nvSpPr>
          <p:spPr>
            <a:xfrm>
              <a:off x="7525782" y="4084258"/>
              <a:ext cx="2301904" cy="702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Elemental MediaConvert</a:t>
              </a:r>
            </a:p>
          </p:txBody>
        </p:sp>
      </p:grpSp>
      <p:grpSp>
        <p:nvGrpSpPr>
          <p:cNvPr id="277" name="図形グループ 17">
            <a:extLst>
              <a:ext uri="{FF2B5EF4-FFF2-40B4-BE49-F238E27FC236}">
                <a16:creationId xmlns:a16="http://schemas.microsoft.com/office/drawing/2014/main" id="{16C9893B-6095-9241-A3B8-975FC7779781}"/>
              </a:ext>
            </a:extLst>
          </p:cNvPr>
          <p:cNvGrpSpPr/>
          <p:nvPr/>
        </p:nvGrpSpPr>
        <p:grpSpPr>
          <a:xfrm>
            <a:off x="6871355" y="5293108"/>
            <a:ext cx="709954" cy="677227"/>
            <a:chOff x="3475470" y="5078509"/>
            <a:chExt cx="1453081" cy="1386096"/>
          </a:xfrm>
        </p:grpSpPr>
        <p:sp>
          <p:nvSpPr>
            <p:cNvPr id="278" name="TextBox 10">
              <a:extLst>
                <a:ext uri="{FF2B5EF4-FFF2-40B4-BE49-F238E27FC236}">
                  <a16:creationId xmlns:a16="http://schemas.microsoft.com/office/drawing/2014/main" id="{0FEB89D0-CB6B-0646-8DF7-BDCE5760D130}"/>
                </a:ext>
              </a:extLst>
            </p:cNvPr>
            <p:cNvSpPr txBox="1"/>
            <p:nvPr/>
          </p:nvSpPr>
          <p:spPr>
            <a:xfrm>
              <a:off x="3475470" y="5771679"/>
              <a:ext cx="1453081" cy="69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Cognito</a:t>
              </a:r>
            </a:p>
          </p:txBody>
        </p:sp>
        <p:pic>
          <p:nvPicPr>
            <p:cNvPr id="279" name="Graphic 23">
              <a:extLst>
                <a:ext uri="{FF2B5EF4-FFF2-40B4-BE49-F238E27FC236}">
                  <a16:creationId xmlns:a16="http://schemas.microsoft.com/office/drawing/2014/main" id="{EFF88045-35D6-6641-B518-C8B5D3FF0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846410" y="5078509"/>
              <a:ext cx="711200" cy="711200"/>
            </a:xfrm>
            <a:prstGeom prst="rect">
              <a:avLst/>
            </a:prstGeom>
          </p:spPr>
        </p:pic>
      </p:grpSp>
      <p:cxnSp>
        <p:nvCxnSpPr>
          <p:cNvPr id="280" name="直線矢印コネクタ 93">
            <a:extLst>
              <a:ext uri="{FF2B5EF4-FFF2-40B4-BE49-F238E27FC236}">
                <a16:creationId xmlns:a16="http://schemas.microsoft.com/office/drawing/2014/main" id="{A1CE515B-7688-0248-9DCC-2F0990CD5565}"/>
              </a:ext>
            </a:extLst>
          </p:cNvPr>
          <p:cNvCxnSpPr>
            <a:cxnSpLocks/>
            <a:stCxn id="242" idx="3"/>
          </p:cNvCxnSpPr>
          <p:nvPr/>
        </p:nvCxnSpPr>
        <p:spPr>
          <a:xfrm>
            <a:off x="1924234" y="5123216"/>
            <a:ext cx="4048189" cy="5154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直線矢印コネクタ 115">
            <a:extLst>
              <a:ext uri="{FF2B5EF4-FFF2-40B4-BE49-F238E27FC236}">
                <a16:creationId xmlns:a16="http://schemas.microsoft.com/office/drawing/2014/main" id="{BCBB4841-D7AC-F447-AE5F-97E2378A8DFE}"/>
              </a:ext>
            </a:extLst>
          </p:cNvPr>
          <p:cNvCxnSpPr>
            <a:cxnSpLocks/>
            <a:endCxn id="279" idx="1"/>
          </p:cNvCxnSpPr>
          <p:nvPr/>
        </p:nvCxnSpPr>
        <p:spPr>
          <a:xfrm>
            <a:off x="6319904" y="5191870"/>
            <a:ext cx="732687" cy="274979"/>
          </a:xfrm>
          <a:prstGeom prst="straightConnector1">
            <a:avLst/>
          </a:prstGeom>
          <a:ln>
            <a:solidFill>
              <a:srgbClr val="D91A2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Rounded Rectangle 281">
            <a:extLst>
              <a:ext uri="{FF2B5EF4-FFF2-40B4-BE49-F238E27FC236}">
                <a16:creationId xmlns:a16="http://schemas.microsoft.com/office/drawing/2014/main" id="{F35185CF-5077-EE4C-B417-CDE45BEAF6F4}"/>
              </a:ext>
            </a:extLst>
          </p:cNvPr>
          <p:cNvSpPr/>
          <p:nvPr/>
        </p:nvSpPr>
        <p:spPr>
          <a:xfrm>
            <a:off x="5679750" y="5645026"/>
            <a:ext cx="1024498" cy="3885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Apache</a:t>
            </a:r>
          </a:p>
          <a:p>
            <a:r>
              <a:rPr kumimoji="1" lang="ja-JP" altLang="en-US" sz="800">
                <a:solidFill>
                  <a:schemeClr val="tx1"/>
                </a:solidFill>
                <a:latin typeface="+mn-ea"/>
              </a:rPr>
              <a:t>・</a:t>
            </a:r>
            <a:r>
              <a:rPr kumimoji="1" lang="en-US" altLang="ja-JP" sz="800" dirty="0">
                <a:solidFill>
                  <a:schemeClr val="tx1"/>
                </a:solidFill>
                <a:latin typeface="+mn-ea"/>
              </a:rPr>
              <a:t>PHP &amp; Laravel</a:t>
            </a:r>
            <a:endParaRPr kumimoji="1" lang="ja-JP" altLang="en-US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6" name="直線コネクタ 71">
            <a:extLst>
              <a:ext uri="{FF2B5EF4-FFF2-40B4-BE49-F238E27FC236}">
                <a16:creationId xmlns:a16="http://schemas.microsoft.com/office/drawing/2014/main" id="{2EC33470-FDF4-DC4A-932D-0536375F728D}"/>
              </a:ext>
            </a:extLst>
          </p:cNvPr>
          <p:cNvCxnSpPr>
            <a:cxnSpLocks/>
          </p:cNvCxnSpPr>
          <p:nvPr/>
        </p:nvCxnSpPr>
        <p:spPr>
          <a:xfrm flipV="1">
            <a:off x="9776550" y="2755520"/>
            <a:ext cx="0" cy="2113940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直線矢印コネクタ 116">
            <a:extLst>
              <a:ext uri="{FF2B5EF4-FFF2-40B4-BE49-F238E27FC236}">
                <a16:creationId xmlns:a16="http://schemas.microsoft.com/office/drawing/2014/main" id="{9BC29B14-4580-444C-822E-BCA09457FD6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346102" y="3813930"/>
            <a:ext cx="1901" cy="1053785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直線コネクタ 117">
            <a:extLst>
              <a:ext uri="{FF2B5EF4-FFF2-40B4-BE49-F238E27FC236}">
                <a16:creationId xmlns:a16="http://schemas.microsoft.com/office/drawing/2014/main" id="{83229758-0D08-684C-B105-F66EB98D6A73}"/>
              </a:ext>
            </a:extLst>
          </p:cNvPr>
          <p:cNvCxnSpPr>
            <a:cxnSpLocks/>
            <a:stCxn id="290" idx="0"/>
            <a:endCxn id="291" idx="1"/>
          </p:cNvCxnSpPr>
          <p:nvPr/>
        </p:nvCxnSpPr>
        <p:spPr>
          <a:xfrm>
            <a:off x="4568569" y="5032860"/>
            <a:ext cx="4992036" cy="8267"/>
          </a:xfrm>
          <a:prstGeom prst="line">
            <a:avLst/>
          </a:prstGeom>
          <a:ln>
            <a:solidFill>
              <a:srgbClr val="D91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直線矢印コネクタ 131">
            <a:extLst>
              <a:ext uri="{FF2B5EF4-FFF2-40B4-BE49-F238E27FC236}">
                <a16:creationId xmlns:a16="http://schemas.microsoft.com/office/drawing/2014/main" id="{E65032B5-BBFC-6247-AE79-3C074B243BA1}"/>
              </a:ext>
            </a:extLst>
          </p:cNvPr>
          <p:cNvCxnSpPr>
            <a:cxnSpLocks/>
          </p:cNvCxnSpPr>
          <p:nvPr/>
        </p:nvCxnSpPr>
        <p:spPr>
          <a:xfrm>
            <a:off x="4178935" y="3505200"/>
            <a:ext cx="1770698" cy="0"/>
          </a:xfrm>
          <a:prstGeom prst="straightConnector1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0" name="アーチ 199">
            <a:extLst>
              <a:ext uri="{FF2B5EF4-FFF2-40B4-BE49-F238E27FC236}">
                <a16:creationId xmlns:a16="http://schemas.microsoft.com/office/drawing/2014/main" id="{0299A7C3-F161-6043-85DA-3D2F9E4F7C45}"/>
              </a:ext>
            </a:extLst>
          </p:cNvPr>
          <p:cNvSpPr/>
          <p:nvPr/>
        </p:nvSpPr>
        <p:spPr>
          <a:xfrm rot="16200000">
            <a:off x="4346004" y="4587731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1" name="アーチ 203">
            <a:extLst>
              <a:ext uri="{FF2B5EF4-FFF2-40B4-BE49-F238E27FC236}">
                <a16:creationId xmlns:a16="http://schemas.microsoft.com/office/drawing/2014/main" id="{A6269C5E-2130-D440-80FB-3D7B7CEAA97A}"/>
              </a:ext>
            </a:extLst>
          </p:cNvPr>
          <p:cNvSpPr/>
          <p:nvPr/>
        </p:nvSpPr>
        <p:spPr>
          <a:xfrm rot="10800000">
            <a:off x="9331421" y="4596096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92" name="図形グループ 6">
            <a:extLst>
              <a:ext uri="{FF2B5EF4-FFF2-40B4-BE49-F238E27FC236}">
                <a16:creationId xmlns:a16="http://schemas.microsoft.com/office/drawing/2014/main" id="{9A5D3EE7-9105-5141-9AC2-FA5A68BB4EFE}"/>
              </a:ext>
            </a:extLst>
          </p:cNvPr>
          <p:cNvGrpSpPr/>
          <p:nvPr/>
        </p:nvGrpSpPr>
        <p:grpSpPr>
          <a:xfrm>
            <a:off x="9389267" y="2029461"/>
            <a:ext cx="774565" cy="675259"/>
            <a:chOff x="8304606" y="1320972"/>
            <a:chExt cx="1585325" cy="1382070"/>
          </a:xfrm>
        </p:grpSpPr>
        <p:sp>
          <p:nvSpPr>
            <p:cNvPr id="293" name="TextBox 9">
              <a:extLst>
                <a:ext uri="{FF2B5EF4-FFF2-40B4-BE49-F238E27FC236}">
                  <a16:creationId xmlns:a16="http://schemas.microsoft.com/office/drawing/2014/main" id="{80E78177-902B-BF4B-83AD-747525022266}"/>
                </a:ext>
              </a:extLst>
            </p:cNvPr>
            <p:cNvSpPr txBox="1"/>
            <p:nvPr/>
          </p:nvSpPr>
          <p:spPr>
            <a:xfrm>
              <a:off x="8304606" y="2010115"/>
              <a:ext cx="1585325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DynamoDB</a:t>
              </a:r>
            </a:p>
          </p:txBody>
        </p:sp>
        <p:pic>
          <p:nvPicPr>
            <p:cNvPr id="294" name="Graphic 47">
              <a:extLst>
                <a:ext uri="{FF2B5EF4-FFF2-40B4-BE49-F238E27FC236}">
                  <a16:creationId xmlns:a16="http://schemas.microsoft.com/office/drawing/2014/main" id="{2DF312C9-D382-8E47-B68E-20430D02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741669" y="1320972"/>
              <a:ext cx="711200" cy="7112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E7170E-D9B6-794D-ABBC-CC38CEC09203}"/>
              </a:ext>
            </a:extLst>
          </p:cNvPr>
          <p:cNvGrpSpPr/>
          <p:nvPr/>
        </p:nvGrpSpPr>
        <p:grpSpPr>
          <a:xfrm>
            <a:off x="4544137" y="3239471"/>
            <a:ext cx="880228" cy="682378"/>
            <a:chOff x="3491085" y="3283824"/>
            <a:chExt cx="880228" cy="682378"/>
          </a:xfrm>
        </p:grpSpPr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BA039265-2F18-9C40-B305-1FC25E5AEE18}"/>
                </a:ext>
              </a:extLst>
            </p:cNvPr>
            <p:cNvSpPr txBox="1"/>
            <p:nvPr/>
          </p:nvSpPr>
          <p:spPr>
            <a:xfrm>
              <a:off x="3491085" y="3627648"/>
              <a:ext cx="880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CloudFront</a:t>
              </a:r>
            </a:p>
          </p:txBody>
        </p:sp>
        <p:pic>
          <p:nvPicPr>
            <p:cNvPr id="297" name="Graphic 33">
              <a:extLst>
                <a:ext uri="{FF2B5EF4-FFF2-40B4-BE49-F238E27FC236}">
                  <a16:creationId xmlns:a16="http://schemas.microsoft.com/office/drawing/2014/main" id="{7B83B317-7D39-3B46-8A3B-6C2AF75F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757458" y="3283824"/>
              <a:ext cx="347481" cy="347481"/>
            </a:xfrm>
            <a:prstGeom prst="rect">
              <a:avLst/>
            </a:prstGeom>
          </p:spPr>
        </p:pic>
      </p:grpSp>
      <p:cxnSp>
        <p:nvCxnSpPr>
          <p:cNvPr id="298" name="直線矢印コネクタ 58">
            <a:extLst>
              <a:ext uri="{FF2B5EF4-FFF2-40B4-BE49-F238E27FC236}">
                <a16:creationId xmlns:a16="http://schemas.microsoft.com/office/drawing/2014/main" id="{4ED45F45-60C3-964E-B690-0A6A3A6FC0B5}"/>
              </a:ext>
            </a:extLst>
          </p:cNvPr>
          <p:cNvCxnSpPr>
            <a:stCxn id="326" idx="3"/>
            <a:endCxn id="323" idx="1"/>
          </p:cNvCxnSpPr>
          <p:nvPr/>
        </p:nvCxnSpPr>
        <p:spPr>
          <a:xfrm>
            <a:off x="5924233" y="2203148"/>
            <a:ext cx="400479" cy="0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直線矢印コネクタ 63">
            <a:extLst>
              <a:ext uri="{FF2B5EF4-FFF2-40B4-BE49-F238E27FC236}">
                <a16:creationId xmlns:a16="http://schemas.microsoft.com/office/drawing/2014/main" id="{EA821A02-8AE3-D549-A4D1-0E9024723055}"/>
              </a:ext>
            </a:extLst>
          </p:cNvPr>
          <p:cNvCxnSpPr>
            <a:cxnSpLocks/>
            <a:stCxn id="323" idx="3"/>
            <a:endCxn id="294" idx="1"/>
          </p:cNvCxnSpPr>
          <p:nvPr/>
        </p:nvCxnSpPr>
        <p:spPr>
          <a:xfrm>
            <a:off x="6672193" y="2203148"/>
            <a:ext cx="2930616" cy="54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直線コネクタ 64">
            <a:extLst>
              <a:ext uri="{FF2B5EF4-FFF2-40B4-BE49-F238E27FC236}">
                <a16:creationId xmlns:a16="http://schemas.microsoft.com/office/drawing/2014/main" id="{39F29977-B067-114B-85EA-8BB105B1BF77}"/>
              </a:ext>
            </a:extLst>
          </p:cNvPr>
          <p:cNvCxnSpPr>
            <a:cxnSpLocks/>
          </p:cNvCxnSpPr>
          <p:nvPr/>
        </p:nvCxnSpPr>
        <p:spPr>
          <a:xfrm flipV="1">
            <a:off x="1876137" y="2203148"/>
            <a:ext cx="3700615" cy="1225852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1" name="図形グループ 13">
            <a:extLst>
              <a:ext uri="{FF2B5EF4-FFF2-40B4-BE49-F238E27FC236}">
                <a16:creationId xmlns:a16="http://schemas.microsoft.com/office/drawing/2014/main" id="{105547F8-7547-5D4C-9C04-AC19BA542B33}"/>
              </a:ext>
            </a:extLst>
          </p:cNvPr>
          <p:cNvGrpSpPr/>
          <p:nvPr/>
        </p:nvGrpSpPr>
        <p:grpSpPr>
          <a:xfrm>
            <a:off x="3400171" y="2030885"/>
            <a:ext cx="791105" cy="544631"/>
            <a:chOff x="2440272" y="3868496"/>
            <a:chExt cx="1619180" cy="1114709"/>
          </a:xfrm>
        </p:grpSpPr>
        <p:sp>
          <p:nvSpPr>
            <p:cNvPr id="302" name="TextBox 8">
              <a:extLst>
                <a:ext uri="{FF2B5EF4-FFF2-40B4-BE49-F238E27FC236}">
                  <a16:creationId xmlns:a16="http://schemas.microsoft.com/office/drawing/2014/main" id="{8CE2536E-36C3-0A4D-8DCE-AF7FC0DAD80E}"/>
                </a:ext>
              </a:extLst>
            </p:cNvPr>
            <p:cNvSpPr txBox="1"/>
            <p:nvPr/>
          </p:nvSpPr>
          <p:spPr>
            <a:xfrm>
              <a:off x="2440272" y="4542251"/>
              <a:ext cx="1619180" cy="440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IAM</a:t>
              </a:r>
            </a:p>
          </p:txBody>
        </p:sp>
        <p:pic>
          <p:nvPicPr>
            <p:cNvPr id="303" name="Graphic 36">
              <a:extLst>
                <a:ext uri="{FF2B5EF4-FFF2-40B4-BE49-F238E27FC236}">
                  <a16:creationId xmlns:a16="http://schemas.microsoft.com/office/drawing/2014/main" id="{447044E8-E276-A045-A3CF-F7FF7C700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868201" y="3868496"/>
              <a:ext cx="711200" cy="711200"/>
            </a:xfrm>
            <a:prstGeom prst="rect">
              <a:avLst/>
            </a:prstGeom>
          </p:spPr>
        </p:pic>
      </p:grpSp>
      <p:cxnSp>
        <p:nvCxnSpPr>
          <p:cNvPr id="304" name="直線矢印コネクタ 131">
            <a:extLst>
              <a:ext uri="{FF2B5EF4-FFF2-40B4-BE49-F238E27FC236}">
                <a16:creationId xmlns:a16="http://schemas.microsoft.com/office/drawing/2014/main" id="{8291BAC9-B935-494F-AFD9-DD7546DA3D73}"/>
              </a:ext>
            </a:extLst>
          </p:cNvPr>
          <p:cNvCxnSpPr>
            <a:cxnSpLocks/>
            <a:endCxn id="273" idx="2"/>
          </p:cNvCxnSpPr>
          <p:nvPr/>
        </p:nvCxnSpPr>
        <p:spPr>
          <a:xfrm flipH="1" flipV="1">
            <a:off x="6128413" y="3921849"/>
            <a:ext cx="17751" cy="103278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5" name="図形グループ 176">
            <a:extLst>
              <a:ext uri="{FF2B5EF4-FFF2-40B4-BE49-F238E27FC236}">
                <a16:creationId xmlns:a16="http://schemas.microsoft.com/office/drawing/2014/main" id="{3601539A-CA12-8C42-91DF-FE247F1BA2F3}"/>
              </a:ext>
            </a:extLst>
          </p:cNvPr>
          <p:cNvGrpSpPr/>
          <p:nvPr/>
        </p:nvGrpSpPr>
        <p:grpSpPr>
          <a:xfrm>
            <a:off x="1974604" y="3365911"/>
            <a:ext cx="916155" cy="519975"/>
            <a:chOff x="1352857" y="3492968"/>
            <a:chExt cx="1153635" cy="654760"/>
          </a:xfrm>
        </p:grpSpPr>
        <p:sp>
          <p:nvSpPr>
            <p:cNvPr id="306" name="正方形/長方形 175">
              <a:extLst>
                <a:ext uri="{FF2B5EF4-FFF2-40B4-BE49-F238E27FC236}">
                  <a16:creationId xmlns:a16="http://schemas.microsoft.com/office/drawing/2014/main" id="{632B8D39-C850-E948-ABCF-0D173FAFBA57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07" name="Graphic 23">
              <a:extLst>
                <a:ext uri="{FF2B5EF4-FFF2-40B4-BE49-F238E27FC236}">
                  <a16:creationId xmlns:a16="http://schemas.microsoft.com/office/drawing/2014/main" id="{18D07644-A402-BC40-B36E-B0DFA586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08" name="TextBox 72">
              <a:extLst>
                <a:ext uri="{FF2B5EF4-FFF2-40B4-BE49-F238E27FC236}">
                  <a16:creationId xmlns:a16="http://schemas.microsoft.com/office/drawing/2014/main" id="{0049CA1D-5E60-8446-ABA8-570D248E33A6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cxnSp>
        <p:nvCxnSpPr>
          <p:cNvPr id="309" name="直線矢印コネクタ 131">
            <a:extLst>
              <a:ext uri="{FF2B5EF4-FFF2-40B4-BE49-F238E27FC236}">
                <a16:creationId xmlns:a16="http://schemas.microsoft.com/office/drawing/2014/main" id="{B66DE48E-74F1-4341-8CE8-B1A89DE81D6F}"/>
              </a:ext>
            </a:extLst>
          </p:cNvPr>
          <p:cNvCxnSpPr>
            <a:cxnSpLocks/>
            <a:stCxn id="310" idx="1"/>
          </p:cNvCxnSpPr>
          <p:nvPr/>
        </p:nvCxnSpPr>
        <p:spPr>
          <a:xfrm>
            <a:off x="8467119" y="2322992"/>
            <a:ext cx="113569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アーチ 203">
            <a:extLst>
              <a:ext uri="{FF2B5EF4-FFF2-40B4-BE49-F238E27FC236}">
                <a16:creationId xmlns:a16="http://schemas.microsoft.com/office/drawing/2014/main" id="{C1F7EE32-CAFA-D54A-BD3D-84EE8FD25A55}"/>
              </a:ext>
            </a:extLst>
          </p:cNvPr>
          <p:cNvSpPr/>
          <p:nvPr/>
        </p:nvSpPr>
        <p:spPr>
          <a:xfrm>
            <a:off x="8251174" y="2322894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1" name="直線矢印コネクタ 131">
            <a:extLst>
              <a:ext uri="{FF2B5EF4-FFF2-40B4-BE49-F238E27FC236}">
                <a16:creationId xmlns:a16="http://schemas.microsoft.com/office/drawing/2014/main" id="{C8D445E6-F82D-C849-9311-F957DFCD6260}"/>
              </a:ext>
            </a:extLst>
          </p:cNvPr>
          <p:cNvCxnSpPr>
            <a:cxnSpLocks/>
            <a:stCxn id="259" idx="0"/>
            <a:endCxn id="310" idx="0"/>
          </p:cNvCxnSpPr>
          <p:nvPr/>
        </p:nvCxnSpPr>
        <p:spPr>
          <a:xfrm flipV="1">
            <a:off x="8229834" y="2545459"/>
            <a:ext cx="21340" cy="146608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2" name="図形グループ 3">
            <a:extLst>
              <a:ext uri="{FF2B5EF4-FFF2-40B4-BE49-F238E27FC236}">
                <a16:creationId xmlns:a16="http://schemas.microsoft.com/office/drawing/2014/main" id="{77AD3344-76AA-F548-8787-5AE410B9C8C2}"/>
              </a:ext>
            </a:extLst>
          </p:cNvPr>
          <p:cNvGrpSpPr/>
          <p:nvPr/>
        </p:nvGrpSpPr>
        <p:grpSpPr>
          <a:xfrm>
            <a:off x="5776475" y="4903829"/>
            <a:ext cx="739377" cy="669781"/>
            <a:chOff x="1927650" y="1158419"/>
            <a:chExt cx="1513305" cy="1370860"/>
          </a:xfrm>
        </p:grpSpPr>
        <p:pic>
          <p:nvPicPr>
            <p:cNvPr id="313" name="Graphic 8">
              <a:extLst>
                <a:ext uri="{FF2B5EF4-FFF2-40B4-BE49-F238E27FC236}">
                  <a16:creationId xmlns:a16="http://schemas.microsoft.com/office/drawing/2014/main" id="{563891DC-40CE-AB4A-9290-06606181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328702" y="1158419"/>
              <a:ext cx="711200" cy="711200"/>
            </a:xfrm>
            <a:prstGeom prst="rect">
              <a:avLst/>
            </a:prstGeom>
          </p:spPr>
        </p:pic>
        <p:sp>
          <p:nvSpPr>
            <p:cNvPr id="314" name="TextBox 14">
              <a:extLst>
                <a:ext uri="{FF2B5EF4-FFF2-40B4-BE49-F238E27FC236}">
                  <a16:creationId xmlns:a16="http://schemas.microsoft.com/office/drawing/2014/main" id="{AF1A9CB7-6377-8E40-B244-60BBCC350899}"/>
                </a:ext>
              </a:extLst>
            </p:cNvPr>
            <p:cNvSpPr txBox="1"/>
            <p:nvPr/>
          </p:nvSpPr>
          <p:spPr>
            <a:xfrm>
              <a:off x="1927650" y="1836351"/>
              <a:ext cx="1513305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EC2</a:t>
              </a:r>
            </a:p>
          </p:txBody>
        </p:sp>
      </p:grpSp>
      <p:cxnSp>
        <p:nvCxnSpPr>
          <p:cNvPr id="315" name="直線コネクタ 71">
            <a:extLst>
              <a:ext uri="{FF2B5EF4-FFF2-40B4-BE49-F238E27FC236}">
                <a16:creationId xmlns:a16="http://schemas.microsoft.com/office/drawing/2014/main" id="{CC9A2A99-EA47-704A-A50B-2B7C72203ED8}"/>
              </a:ext>
            </a:extLst>
          </p:cNvPr>
          <p:cNvCxnSpPr>
            <a:cxnSpLocks/>
            <a:stCxn id="316" idx="0"/>
            <a:endCxn id="252" idx="2"/>
          </p:cNvCxnSpPr>
          <p:nvPr/>
        </p:nvCxnSpPr>
        <p:spPr>
          <a:xfrm flipV="1">
            <a:off x="9186090" y="3824884"/>
            <a:ext cx="5506" cy="980397"/>
          </a:xfrm>
          <a:prstGeom prst="line">
            <a:avLst/>
          </a:prstGeom>
          <a:ln>
            <a:solidFill>
              <a:srgbClr val="D91A2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アーチ 203">
            <a:extLst>
              <a:ext uri="{FF2B5EF4-FFF2-40B4-BE49-F238E27FC236}">
                <a16:creationId xmlns:a16="http://schemas.microsoft.com/office/drawing/2014/main" id="{61E22938-2A9B-FB4A-AA29-F550763B68C7}"/>
              </a:ext>
            </a:extLst>
          </p:cNvPr>
          <p:cNvSpPr/>
          <p:nvPr/>
        </p:nvSpPr>
        <p:spPr>
          <a:xfrm rot="10800000">
            <a:off x="8740961" y="4582717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rgbClr val="D419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7" name="直線矢印コネクタ 130">
            <a:extLst>
              <a:ext uri="{FF2B5EF4-FFF2-40B4-BE49-F238E27FC236}">
                <a16:creationId xmlns:a16="http://schemas.microsoft.com/office/drawing/2014/main" id="{64194A42-B1EB-7C4A-853B-92FA56260589}"/>
              </a:ext>
            </a:extLst>
          </p:cNvPr>
          <p:cNvCxnSpPr>
            <a:cxnSpLocks/>
          </p:cNvCxnSpPr>
          <p:nvPr/>
        </p:nvCxnSpPr>
        <p:spPr>
          <a:xfrm flipV="1">
            <a:off x="1914446" y="2282921"/>
            <a:ext cx="3643879" cy="113316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直線矢印コネクタ 131">
            <a:extLst>
              <a:ext uri="{FF2B5EF4-FFF2-40B4-BE49-F238E27FC236}">
                <a16:creationId xmlns:a16="http://schemas.microsoft.com/office/drawing/2014/main" id="{AE79A3B4-84AB-FD40-9002-0101307FCC19}"/>
              </a:ext>
            </a:extLst>
          </p:cNvPr>
          <p:cNvCxnSpPr>
            <a:cxnSpLocks/>
            <a:stCxn id="319" idx="1"/>
            <a:endCxn id="253" idx="0"/>
          </p:cNvCxnSpPr>
          <p:nvPr/>
        </p:nvCxnSpPr>
        <p:spPr>
          <a:xfrm flipH="1">
            <a:off x="9191595" y="2474375"/>
            <a:ext cx="9372" cy="77069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9" name="アーチ 203">
            <a:extLst>
              <a:ext uri="{FF2B5EF4-FFF2-40B4-BE49-F238E27FC236}">
                <a16:creationId xmlns:a16="http://schemas.microsoft.com/office/drawing/2014/main" id="{E6106D30-0194-1146-8026-23BA0E71E655}"/>
              </a:ext>
            </a:extLst>
          </p:cNvPr>
          <p:cNvSpPr/>
          <p:nvPr/>
        </p:nvSpPr>
        <p:spPr>
          <a:xfrm rot="5400000">
            <a:off x="8755936" y="2258430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0" name="直線矢印コネクタ 131">
            <a:extLst>
              <a:ext uri="{FF2B5EF4-FFF2-40B4-BE49-F238E27FC236}">
                <a16:creationId xmlns:a16="http://schemas.microsoft.com/office/drawing/2014/main" id="{F0109FBE-E787-4B42-A704-7FEC0ED96376}"/>
              </a:ext>
            </a:extLst>
          </p:cNvPr>
          <p:cNvCxnSpPr>
            <a:cxnSpLocks/>
            <a:endCxn id="319" idx="0"/>
          </p:cNvCxnSpPr>
          <p:nvPr/>
        </p:nvCxnSpPr>
        <p:spPr>
          <a:xfrm>
            <a:off x="5924233" y="2258430"/>
            <a:ext cx="305426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1" name="図形グループ 2">
            <a:extLst>
              <a:ext uri="{FF2B5EF4-FFF2-40B4-BE49-F238E27FC236}">
                <a16:creationId xmlns:a16="http://schemas.microsoft.com/office/drawing/2014/main" id="{565B3AEB-D3F6-F24D-95B1-5574666DABFB}"/>
              </a:ext>
            </a:extLst>
          </p:cNvPr>
          <p:cNvGrpSpPr/>
          <p:nvPr/>
        </p:nvGrpSpPr>
        <p:grpSpPr>
          <a:xfrm>
            <a:off x="5949633" y="2029407"/>
            <a:ext cx="1097639" cy="674710"/>
            <a:chOff x="3405663" y="1384372"/>
            <a:chExt cx="2246569" cy="1380946"/>
          </a:xfrm>
        </p:grpSpPr>
        <p:sp>
          <p:nvSpPr>
            <p:cNvPr id="322" name="TextBox 4">
              <a:extLst>
                <a:ext uri="{FF2B5EF4-FFF2-40B4-BE49-F238E27FC236}">
                  <a16:creationId xmlns:a16="http://schemas.microsoft.com/office/drawing/2014/main" id="{6FC0F5C9-913C-6748-A8FD-127670DA9E01}"/>
                </a:ext>
              </a:extLst>
            </p:cNvPr>
            <p:cNvSpPr txBox="1"/>
            <p:nvPr/>
          </p:nvSpPr>
          <p:spPr>
            <a:xfrm>
              <a:off x="3405663" y="2072391"/>
              <a:ext cx="2246569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API Gateway</a:t>
              </a:r>
            </a:p>
          </p:txBody>
        </p:sp>
        <p:pic>
          <p:nvPicPr>
            <p:cNvPr id="323" name="Graphic 19">
              <a:extLst>
                <a:ext uri="{FF2B5EF4-FFF2-40B4-BE49-F238E27FC236}">
                  <a16:creationId xmlns:a16="http://schemas.microsoft.com/office/drawing/2014/main" id="{82316325-6FD8-FE4B-A978-819E1D15B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173347" y="1384372"/>
              <a:ext cx="711200" cy="711200"/>
            </a:xfrm>
            <a:prstGeom prst="rect">
              <a:avLst/>
            </a:prstGeom>
          </p:spPr>
        </p:pic>
      </p:grpSp>
      <p:grpSp>
        <p:nvGrpSpPr>
          <p:cNvPr id="324" name="図形グループ 83">
            <a:extLst>
              <a:ext uri="{FF2B5EF4-FFF2-40B4-BE49-F238E27FC236}">
                <a16:creationId xmlns:a16="http://schemas.microsoft.com/office/drawing/2014/main" id="{D65C0742-5C98-3941-B262-CD525E83FE4D}"/>
              </a:ext>
            </a:extLst>
          </p:cNvPr>
          <p:cNvGrpSpPr/>
          <p:nvPr/>
        </p:nvGrpSpPr>
        <p:grpSpPr>
          <a:xfrm>
            <a:off x="5401329" y="2029407"/>
            <a:ext cx="698327" cy="544417"/>
            <a:chOff x="5077841" y="3959380"/>
            <a:chExt cx="1429288" cy="1114273"/>
          </a:xfrm>
        </p:grpSpPr>
        <p:sp>
          <p:nvSpPr>
            <p:cNvPr id="325" name="TextBox 8">
              <a:extLst>
                <a:ext uri="{FF2B5EF4-FFF2-40B4-BE49-F238E27FC236}">
                  <a16:creationId xmlns:a16="http://schemas.microsoft.com/office/drawing/2014/main" id="{543995B4-4E05-824B-9DD0-2A1753BDCDE6}"/>
                </a:ext>
              </a:extLst>
            </p:cNvPr>
            <p:cNvSpPr txBox="1"/>
            <p:nvPr/>
          </p:nvSpPr>
          <p:spPr>
            <a:xfrm>
              <a:off x="5077841" y="4632698"/>
              <a:ext cx="1429288" cy="44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326" name="Graphic 26">
              <a:extLst>
                <a:ext uri="{FF2B5EF4-FFF2-40B4-BE49-F238E27FC236}">
                  <a16:creationId xmlns:a16="http://schemas.microsoft.com/office/drawing/2014/main" id="{245EFCAD-2075-EE4F-B783-28A823AA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6884" y="3959380"/>
              <a:ext cx="711200" cy="711200"/>
            </a:xfrm>
            <a:prstGeom prst="rect">
              <a:avLst/>
            </a:prstGeom>
          </p:spPr>
        </p:pic>
      </p:grpSp>
      <p:grpSp>
        <p:nvGrpSpPr>
          <p:cNvPr id="327" name="図形グループ 4">
            <a:extLst>
              <a:ext uri="{FF2B5EF4-FFF2-40B4-BE49-F238E27FC236}">
                <a16:creationId xmlns:a16="http://schemas.microsoft.com/office/drawing/2014/main" id="{0E6E991F-8F5E-624E-A18B-E150F8A23BFC}"/>
              </a:ext>
            </a:extLst>
          </p:cNvPr>
          <p:cNvGrpSpPr/>
          <p:nvPr/>
        </p:nvGrpSpPr>
        <p:grpSpPr>
          <a:xfrm>
            <a:off x="6793324" y="2029407"/>
            <a:ext cx="686659" cy="684343"/>
            <a:chOff x="6186558" y="1444175"/>
            <a:chExt cx="1405404" cy="1400664"/>
          </a:xfrm>
        </p:grpSpPr>
        <p:sp>
          <p:nvSpPr>
            <p:cNvPr id="328" name="TextBox 34">
              <a:extLst>
                <a:ext uri="{FF2B5EF4-FFF2-40B4-BE49-F238E27FC236}">
                  <a16:creationId xmlns:a16="http://schemas.microsoft.com/office/drawing/2014/main" id="{EB056D77-D258-3C4D-B001-261C09D87831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329" name="Graphic 44">
              <a:extLst>
                <a:ext uri="{FF2B5EF4-FFF2-40B4-BE49-F238E27FC236}">
                  <a16:creationId xmlns:a16="http://schemas.microsoft.com/office/drawing/2014/main" id="{604C80FD-4AC3-CE4D-87B8-883827FD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grpSp>
        <p:nvGrpSpPr>
          <p:cNvPr id="330" name="図形グループ 176">
            <a:extLst>
              <a:ext uri="{FF2B5EF4-FFF2-40B4-BE49-F238E27FC236}">
                <a16:creationId xmlns:a16="http://schemas.microsoft.com/office/drawing/2014/main" id="{BF058069-747C-A94B-A593-C677FBCB01AD}"/>
              </a:ext>
            </a:extLst>
          </p:cNvPr>
          <p:cNvGrpSpPr/>
          <p:nvPr/>
        </p:nvGrpSpPr>
        <p:grpSpPr>
          <a:xfrm>
            <a:off x="2000767" y="5042930"/>
            <a:ext cx="916155" cy="519975"/>
            <a:chOff x="1352857" y="3492968"/>
            <a:chExt cx="1153635" cy="654760"/>
          </a:xfrm>
        </p:grpSpPr>
        <p:sp>
          <p:nvSpPr>
            <p:cNvPr id="331" name="正方形/長方形 175">
              <a:extLst>
                <a:ext uri="{FF2B5EF4-FFF2-40B4-BE49-F238E27FC236}">
                  <a16:creationId xmlns:a16="http://schemas.microsoft.com/office/drawing/2014/main" id="{A8E23652-5CD4-9D40-9864-75AB0B77E47F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32" name="Graphic 23">
              <a:extLst>
                <a:ext uri="{FF2B5EF4-FFF2-40B4-BE49-F238E27FC236}">
                  <a16:creationId xmlns:a16="http://schemas.microsoft.com/office/drawing/2014/main" id="{9A55040D-9C79-E043-9084-4498E75C4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33" name="TextBox 72">
              <a:extLst>
                <a:ext uri="{FF2B5EF4-FFF2-40B4-BE49-F238E27FC236}">
                  <a16:creationId xmlns:a16="http://schemas.microsoft.com/office/drawing/2014/main" id="{3BEACA83-0596-9544-AEAE-385E60348A57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AA25B-DCF8-1A4F-9F8C-7D45303083EA}"/>
              </a:ext>
            </a:extLst>
          </p:cNvPr>
          <p:cNvSpPr/>
          <p:nvPr/>
        </p:nvSpPr>
        <p:spPr>
          <a:xfrm>
            <a:off x="2545368" y="1100133"/>
            <a:ext cx="743107" cy="577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Google</a:t>
            </a:r>
          </a:p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Analytics </a:t>
            </a:r>
          </a:p>
        </p:txBody>
      </p:sp>
      <p:cxnSp>
        <p:nvCxnSpPr>
          <p:cNvPr id="334" name="直線矢印コネクタ 130">
            <a:extLst>
              <a:ext uri="{FF2B5EF4-FFF2-40B4-BE49-F238E27FC236}">
                <a16:creationId xmlns:a16="http://schemas.microsoft.com/office/drawing/2014/main" id="{5102E81C-86A0-A244-B5DD-FA1D875E13C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895527" y="1677510"/>
            <a:ext cx="1021395" cy="174159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直線コネクタ 71">
            <a:extLst>
              <a:ext uri="{FF2B5EF4-FFF2-40B4-BE49-F238E27FC236}">
                <a16:creationId xmlns:a16="http://schemas.microsoft.com/office/drawing/2014/main" id="{1C18F09A-482D-9A4C-8414-B558127F0B88}"/>
              </a:ext>
            </a:extLst>
          </p:cNvPr>
          <p:cNvCxnSpPr>
            <a:cxnSpLocks/>
            <a:stCxn id="242" idx="1"/>
            <a:endCxn id="339" idx="0"/>
          </p:cNvCxnSpPr>
          <p:nvPr/>
        </p:nvCxnSpPr>
        <p:spPr>
          <a:xfrm flipH="1" flipV="1">
            <a:off x="744197" y="5114511"/>
            <a:ext cx="710137" cy="8705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直線矢印コネクタ 116">
            <a:extLst>
              <a:ext uri="{FF2B5EF4-FFF2-40B4-BE49-F238E27FC236}">
                <a16:creationId xmlns:a16="http://schemas.microsoft.com/office/drawing/2014/main" id="{C5503A55-11A5-B644-97B2-36FE9119392E}"/>
              </a:ext>
            </a:extLst>
          </p:cNvPr>
          <p:cNvCxnSpPr>
            <a:cxnSpLocks/>
            <a:stCxn id="338" idx="1"/>
            <a:endCxn id="15" idx="1"/>
          </p:cNvCxnSpPr>
          <p:nvPr/>
        </p:nvCxnSpPr>
        <p:spPr>
          <a:xfrm>
            <a:off x="805447" y="1388083"/>
            <a:ext cx="1739921" cy="7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直線コネクタ 117">
            <a:extLst>
              <a:ext uri="{FF2B5EF4-FFF2-40B4-BE49-F238E27FC236}">
                <a16:creationId xmlns:a16="http://schemas.microsoft.com/office/drawing/2014/main" id="{4F944A0C-7807-2D4D-B454-11A4C777E82A}"/>
              </a:ext>
            </a:extLst>
          </p:cNvPr>
          <p:cNvCxnSpPr>
            <a:cxnSpLocks/>
            <a:stCxn id="338" idx="0"/>
            <a:endCxn id="339" idx="1"/>
          </p:cNvCxnSpPr>
          <p:nvPr/>
        </p:nvCxnSpPr>
        <p:spPr>
          <a:xfrm>
            <a:off x="589502" y="1610550"/>
            <a:ext cx="4801" cy="32977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" name="アーチ 199">
            <a:extLst>
              <a:ext uri="{FF2B5EF4-FFF2-40B4-BE49-F238E27FC236}">
                <a16:creationId xmlns:a16="http://schemas.microsoft.com/office/drawing/2014/main" id="{F970D2E3-648D-B74D-B717-208BD55285E2}"/>
              </a:ext>
            </a:extLst>
          </p:cNvPr>
          <p:cNvSpPr/>
          <p:nvPr/>
        </p:nvSpPr>
        <p:spPr>
          <a:xfrm>
            <a:off x="589502" y="1387985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9" name="アーチ 203">
            <a:extLst>
              <a:ext uri="{FF2B5EF4-FFF2-40B4-BE49-F238E27FC236}">
                <a16:creationId xmlns:a16="http://schemas.microsoft.com/office/drawing/2014/main" id="{0E2E7696-1426-064B-9201-81A8CC07EB55}"/>
              </a:ext>
            </a:extLst>
          </p:cNvPr>
          <p:cNvSpPr/>
          <p:nvPr/>
        </p:nvSpPr>
        <p:spPr>
          <a:xfrm rot="16200000">
            <a:off x="533515" y="4753901"/>
            <a:ext cx="421364" cy="299856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999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C7030-CD04-42A8-A4BC-86D12185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セキュリティ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0C5A9C-CBF0-4A1F-A318-423AECA29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</a:rPr>
              <a:t>WAF</a:t>
            </a:r>
            <a:r>
              <a:rPr kumimoji="1" lang="ja-JP" altLang="en-US" dirty="0">
                <a:latin typeface="+mn-ea"/>
              </a:rPr>
              <a:t>の導入（</a:t>
            </a:r>
            <a:r>
              <a:rPr kumimoji="1" lang="en-US" altLang="ja-JP" dirty="0">
                <a:latin typeface="+mn-ea"/>
              </a:rPr>
              <a:t>Web Application Firewall </a:t>
            </a:r>
            <a:r>
              <a:rPr kumimoji="1" lang="ja-JP" altLang="en-US" dirty="0">
                <a:latin typeface="+mn-ea"/>
              </a:rPr>
              <a:t>）</a:t>
            </a:r>
            <a:endParaRPr kumimoji="1" lang="en-US" altLang="ja-JP" dirty="0">
              <a:latin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ja-JP" dirty="0">
                <a:latin typeface="+mn-ea"/>
              </a:rPr>
              <a:t>WAF </a:t>
            </a:r>
            <a:r>
              <a:rPr lang="ja-JP" altLang="en-US" dirty="0">
                <a:latin typeface="+mn-ea"/>
              </a:rPr>
              <a:t>⇒ </a:t>
            </a:r>
            <a:r>
              <a:rPr lang="en-US" altLang="ja-JP" dirty="0">
                <a:latin typeface="+mn-ea"/>
              </a:rPr>
              <a:t>API Gateway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ja-JP" dirty="0">
                <a:latin typeface="+mn-ea"/>
              </a:rPr>
              <a:t>WAF </a:t>
            </a:r>
            <a:r>
              <a:rPr lang="ja-JP" altLang="en-US" dirty="0">
                <a:latin typeface="+mn-ea"/>
              </a:rPr>
              <a:t>⇒ </a:t>
            </a:r>
            <a:r>
              <a:rPr lang="en-US" altLang="ja-JP" dirty="0">
                <a:latin typeface="+mn-ea"/>
              </a:rPr>
              <a:t>Cloud Front</a:t>
            </a:r>
          </a:p>
          <a:p>
            <a:pPr marL="457200" lvl="1" indent="0">
              <a:buNone/>
            </a:pPr>
            <a:r>
              <a:rPr kumimoji="1" lang="en-US" altLang="ja-JP" dirty="0">
                <a:latin typeface="+mn-ea"/>
              </a:rPr>
              <a:t>※ </a:t>
            </a:r>
            <a:r>
              <a:rPr kumimoji="1" lang="ja-JP" altLang="en-US" dirty="0">
                <a:latin typeface="+mn-ea"/>
              </a:rPr>
              <a:t>アプリケーション層の</a:t>
            </a:r>
            <a:r>
              <a:rPr kumimoji="1" lang="en-US" altLang="ja-JP" dirty="0">
                <a:latin typeface="+mn-ea"/>
              </a:rPr>
              <a:t>Firewall</a:t>
            </a:r>
            <a:r>
              <a:rPr kumimoji="1" lang="ja-JP" altLang="en-US" dirty="0">
                <a:latin typeface="+mn-ea"/>
              </a:rPr>
              <a:t>です。攻撃的なアクセスを排除します。</a:t>
            </a:r>
            <a:endParaRPr kumimoji="1" lang="en-US" altLang="ja-JP" dirty="0">
              <a:latin typeface="+mn-ea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+mn-ea"/>
              </a:rPr>
              <a:t>※ WAF</a:t>
            </a:r>
            <a:r>
              <a:rPr kumimoji="1" lang="ja-JP" altLang="en-US" dirty="0">
                <a:latin typeface="+mn-ea"/>
              </a:rPr>
              <a:t>の設置は本番導入時に検討する（営業用プロトタイプではコスト軽減の観点から利用しない）</a:t>
            </a:r>
            <a:endParaRPr kumimoji="1" lang="en-US" altLang="ja-JP" dirty="0">
              <a:latin typeface="+mn-ea"/>
            </a:endParaRPr>
          </a:p>
          <a:p>
            <a:pPr marL="457200" lvl="1" indent="0">
              <a:buNone/>
            </a:pPr>
            <a:endParaRPr kumimoji="1" lang="en-US" altLang="ja-JP" dirty="0">
              <a:latin typeface="+mn-ea"/>
            </a:endParaRPr>
          </a:p>
          <a:p>
            <a:r>
              <a:rPr kumimoji="1" lang="en-US" altLang="ja-JP" dirty="0">
                <a:latin typeface="+mn-ea"/>
              </a:rPr>
              <a:t>API</a:t>
            </a:r>
            <a:r>
              <a:rPr kumimoji="1" lang="ja-JP" altLang="en-US" dirty="0">
                <a:latin typeface="+mn-ea"/>
              </a:rPr>
              <a:t>キー</a:t>
            </a:r>
            <a:endParaRPr kumimoji="1" lang="en-US" altLang="ja-JP" dirty="0">
              <a:latin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ja-JP" altLang="en-US" dirty="0">
                <a:latin typeface="+mn-ea"/>
              </a:rPr>
              <a:t>アプリケーションと</a:t>
            </a:r>
            <a:r>
              <a:rPr kumimoji="1" lang="en-US" altLang="ja-JP" dirty="0">
                <a:latin typeface="+mn-ea"/>
              </a:rPr>
              <a:t>API Gateway</a:t>
            </a:r>
            <a:r>
              <a:rPr kumimoji="1" lang="ja-JP" altLang="en-US" dirty="0">
                <a:latin typeface="+mn-ea"/>
              </a:rPr>
              <a:t>間の通信をセキュアに保つために</a:t>
            </a:r>
            <a:r>
              <a:rPr kumimoji="1" lang="en-US" altLang="ja-JP" dirty="0">
                <a:latin typeface="+mn-ea"/>
              </a:rPr>
              <a:t>API</a:t>
            </a:r>
            <a:r>
              <a:rPr kumimoji="1" lang="ja-JP" altLang="en-US" dirty="0">
                <a:latin typeface="+mn-ea"/>
              </a:rPr>
              <a:t>キーを利用します。</a:t>
            </a:r>
            <a:br>
              <a:rPr kumimoji="1" lang="en-US" altLang="ja-JP" dirty="0">
                <a:latin typeface="+mn-ea"/>
              </a:rPr>
            </a:br>
            <a:r>
              <a:rPr kumimoji="1" lang="en-US" altLang="ja-JP" dirty="0">
                <a:latin typeface="+mn-ea"/>
              </a:rPr>
              <a:t>※API</a:t>
            </a:r>
            <a:r>
              <a:rPr kumimoji="1" lang="ja-JP" altLang="en-US" dirty="0">
                <a:latin typeface="+mn-ea"/>
              </a:rPr>
              <a:t>はインターネットに公開されています。</a:t>
            </a:r>
            <a:r>
              <a:rPr kumimoji="1" lang="en-US" altLang="ja-JP" dirty="0">
                <a:latin typeface="+mn-ea"/>
              </a:rPr>
              <a:t>API</a:t>
            </a:r>
            <a:r>
              <a:rPr kumimoji="1" lang="ja-JP" altLang="en-US" dirty="0">
                <a:latin typeface="+mn-ea"/>
              </a:rPr>
              <a:t>キーの判定を設定することで、</a:t>
            </a:r>
            <a:br>
              <a:rPr kumimoji="1" lang="en-US" altLang="ja-JP" dirty="0">
                <a:latin typeface="+mn-ea"/>
              </a:rPr>
            </a:br>
            <a:r>
              <a:rPr kumimoji="1" lang="en-US" altLang="ja-JP" dirty="0">
                <a:latin typeface="+mn-ea"/>
              </a:rPr>
              <a:t>    API</a:t>
            </a:r>
            <a:r>
              <a:rPr kumimoji="1" lang="ja-JP" altLang="en-US" dirty="0">
                <a:latin typeface="+mn-ea"/>
              </a:rPr>
              <a:t>キーを持たないアプリケーションやツールからの通信にはエラーを</a:t>
            </a:r>
            <a:r>
              <a:rPr kumimoji="1" lang="ja-JP" altLang="en-US">
                <a:latin typeface="+mn-ea"/>
              </a:rPr>
              <a:t>返します。</a:t>
            </a:r>
            <a:endParaRPr lang="en-US" altLang="ja-JP" dirty="0">
              <a:latin typeface="+mn-ea"/>
            </a:endParaRPr>
          </a:p>
          <a:p>
            <a:pPr lvl="1"/>
            <a:endParaRPr kumimoji="1" lang="en-US" altLang="ja-JP" dirty="0">
              <a:latin typeface="+mn-ea"/>
            </a:endParaRPr>
          </a:p>
          <a:p>
            <a:r>
              <a:rPr kumimoji="1" lang="en-US" altLang="ja-JP" dirty="0">
                <a:latin typeface="+mn-ea"/>
              </a:rPr>
              <a:t>Cloud Front </a:t>
            </a:r>
            <a:r>
              <a:rPr kumimoji="1" lang="ja-JP" altLang="en-US" dirty="0">
                <a:latin typeface="+mn-ea"/>
              </a:rPr>
              <a:t>⇒</a:t>
            </a:r>
            <a:r>
              <a:rPr kumimoji="1" lang="en-US" altLang="ja-JP" dirty="0">
                <a:latin typeface="+mn-ea"/>
              </a:rPr>
              <a:t> S3 </a:t>
            </a:r>
            <a:r>
              <a:rPr kumimoji="1" lang="ja-JP" altLang="en-US" dirty="0">
                <a:latin typeface="+mn-ea"/>
              </a:rPr>
              <a:t>（ 動画をダイレクトに再生させない仕掛け）</a:t>
            </a:r>
            <a:endParaRPr kumimoji="1" lang="en-US" altLang="ja-JP" dirty="0">
              <a:latin typeface="+mn-ea"/>
            </a:endParaRPr>
          </a:p>
          <a:p>
            <a:pPr lvl="1">
              <a:buFont typeface="Wingdings" pitchFamily="2" charset="2"/>
              <a:buChar char="§"/>
            </a:pPr>
            <a:r>
              <a:rPr kumimoji="1" lang="ja-JP" altLang="en-US" dirty="0">
                <a:latin typeface="+mn-ea"/>
              </a:rPr>
              <a:t>署名付き</a:t>
            </a:r>
            <a:r>
              <a:rPr kumimoji="1" lang="en-US" altLang="ja-JP" dirty="0">
                <a:latin typeface="+mn-ea"/>
              </a:rPr>
              <a:t>URL</a:t>
            </a:r>
            <a:r>
              <a:rPr kumimoji="1" lang="ja-JP" altLang="en-US" dirty="0">
                <a:latin typeface="+mn-ea"/>
              </a:rPr>
              <a:t>を利用します（</a:t>
            </a:r>
            <a:r>
              <a:rPr lang="en-US" altLang="ja-JP" dirty="0">
                <a:latin typeface="+mn-ea"/>
              </a:rPr>
              <a:t>Static Signed URL</a:t>
            </a:r>
            <a:r>
              <a:rPr lang="ja-JP" altLang="en-US" dirty="0">
                <a:latin typeface="+mn-ea"/>
              </a:rPr>
              <a:t>を利用します）</a:t>
            </a:r>
            <a:endParaRPr lang="en-US" altLang="ja-JP" dirty="0">
              <a:latin typeface="+mn-ea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+mn-ea"/>
              </a:rPr>
              <a:t>※</a:t>
            </a:r>
            <a:r>
              <a:rPr kumimoji="1" lang="ja-JP" altLang="en-US" dirty="0">
                <a:latin typeface="+mn-ea"/>
              </a:rPr>
              <a:t>動画ファイルはインターネット上に公開されていますが、署名付き</a:t>
            </a:r>
            <a:r>
              <a:rPr kumimoji="1" lang="en-US" altLang="ja-JP" dirty="0">
                <a:latin typeface="+mn-ea"/>
              </a:rPr>
              <a:t>URL</a:t>
            </a:r>
            <a:r>
              <a:rPr kumimoji="1" lang="ja-JP" altLang="en-US" dirty="0">
                <a:latin typeface="+mn-ea"/>
              </a:rPr>
              <a:t>を利用しない限りアクセスはできません。</a:t>
            </a:r>
            <a:endParaRPr kumimoji="1" lang="en-US" altLang="ja-JP" dirty="0">
              <a:latin typeface="+mn-ea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4F22A6-C5CC-47FA-9CE0-5974D76D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6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545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latin typeface="+mj-ea"/>
              </a:rPr>
              <a:t>2</a:t>
            </a:r>
            <a:r>
              <a:rPr kumimoji="1" lang="en-US" altLang="ja-JP" dirty="0">
                <a:latin typeface="+mj-ea"/>
              </a:rPr>
              <a:t>.</a:t>
            </a:r>
            <a:r>
              <a:rPr kumimoji="1" lang="ja-JP" altLang="en-US" dirty="0">
                <a:latin typeface="+mj-ea"/>
              </a:rPr>
              <a:t> </a:t>
            </a:r>
            <a:r>
              <a:rPr kumimoji="1" lang="en-US" altLang="ja-JP" dirty="0">
                <a:latin typeface="+mj-ea"/>
              </a:rPr>
              <a:t>AR</a:t>
            </a:r>
            <a:r>
              <a:rPr kumimoji="1" lang="ja-JP" altLang="en-US" dirty="0">
                <a:latin typeface="+mj-ea"/>
              </a:rPr>
              <a:t>アプリ</a:t>
            </a:r>
            <a:r>
              <a:rPr kumimoji="1" lang="en-US" altLang="ja-JP" dirty="0">
                <a:latin typeface="+mj-ea"/>
              </a:rPr>
              <a:t> (iOS, Android)</a:t>
            </a:r>
            <a:endParaRPr kumimoji="1" lang="ja-JP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220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C72B1-DD7E-4C64-B1AC-556F5919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>
                <a:solidFill>
                  <a:schemeClr val="bg1"/>
                </a:solidFill>
                <a:latin typeface="+mn-ea"/>
                <a:ea typeface="+mn-ea"/>
              </a:rPr>
              <a:t>インフラ</a:t>
            </a:r>
            <a:r>
              <a:rPr kumimoji="1" lang="ja-JP" altLang="en-US" dirty="0">
                <a:solidFill>
                  <a:schemeClr val="bg1"/>
                </a:solidFill>
                <a:latin typeface="+mn-ea"/>
                <a:ea typeface="+mn-ea"/>
              </a:rPr>
              <a:t>構成図</a:t>
            </a:r>
            <a:r>
              <a:rPr kumimoji="1" lang="en-US" altLang="ja-JP" dirty="0">
                <a:solidFill>
                  <a:schemeClr val="bg1"/>
                </a:solidFill>
                <a:latin typeface="+mn-ea"/>
                <a:ea typeface="+mn-ea"/>
              </a:rPr>
              <a:t> (v3.0.0) 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から</a:t>
            </a:r>
            <a:r>
              <a:rPr lang="en-US" altLang="ja-JP" dirty="0">
                <a:solidFill>
                  <a:schemeClr val="bg1"/>
                </a:solidFill>
                <a:latin typeface="+mn-ea"/>
              </a:rPr>
              <a:t>AR</a:t>
            </a:r>
            <a:r>
              <a:rPr lang="ja-JP" altLang="en-US">
                <a:solidFill>
                  <a:schemeClr val="bg1"/>
                </a:solidFill>
                <a:latin typeface="+mn-ea"/>
              </a:rPr>
              <a:t>アプリ関連を抜粋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11248411" y="6525338"/>
            <a:ext cx="779767" cy="263389"/>
          </a:xfrm>
        </p:spPr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8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09A0E9B-119C-9642-BE20-40EA77A140E7}"/>
              </a:ext>
            </a:extLst>
          </p:cNvPr>
          <p:cNvSpPr txBox="1"/>
          <p:nvPr/>
        </p:nvSpPr>
        <p:spPr>
          <a:xfrm>
            <a:off x="7690922" y="746346"/>
            <a:ext cx="2646878" cy="830997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JP" sz="800" dirty="0">
                <a:latin typeface="+mn-ea"/>
              </a:rPr>
              <a:t>凡例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FF0000"/>
                </a:solidFill>
                <a:latin typeface="+mn-ea"/>
              </a:rPr>
              <a:t>赤色</a:t>
            </a:r>
            <a:r>
              <a:rPr lang="en-JP" sz="800" dirty="0">
                <a:latin typeface="+mn-ea"/>
              </a:rPr>
              <a:t>: コンテンツ管理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chemeClr val="accent2"/>
                </a:solidFill>
                <a:latin typeface="+mn-ea"/>
              </a:rPr>
              <a:t>橙色</a:t>
            </a:r>
            <a:r>
              <a:rPr lang="en-JP" sz="800" dirty="0">
                <a:latin typeface="+mn-ea"/>
              </a:rPr>
              <a:t>: コンテンツアップロード ~ コンバート (CMS)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66FF"/>
                </a:solidFill>
                <a:latin typeface="+mn-ea"/>
              </a:rPr>
              <a:t>青色</a:t>
            </a:r>
            <a:r>
              <a:rPr lang="en-JP" sz="800" dirty="0">
                <a:latin typeface="+mn-ea"/>
              </a:rPr>
              <a:t>: コンテンツ情報取得 (ARアプリ)</a:t>
            </a:r>
          </a:p>
          <a:p>
            <a:r>
              <a:rPr lang="ja-JP" altLang="en-US" sz="800">
                <a:latin typeface="+mn-ea"/>
              </a:rPr>
              <a:t>　</a:t>
            </a:r>
            <a:r>
              <a:rPr lang="en-JP" sz="800" dirty="0">
                <a:solidFill>
                  <a:srgbClr val="00A0E7"/>
                </a:solidFill>
                <a:latin typeface="+mn-ea"/>
              </a:rPr>
              <a:t>水色</a:t>
            </a:r>
            <a:r>
              <a:rPr lang="en-JP" sz="800" dirty="0">
                <a:latin typeface="+mn-ea"/>
              </a:rPr>
              <a:t>: コンテンツ配信 (ARアプリ)</a:t>
            </a:r>
          </a:p>
          <a:p>
            <a:r>
              <a:rPr lang="ja-JP" altLang="en-US" sz="800">
                <a:latin typeface="+mn-ea"/>
              </a:rPr>
              <a:t>　黒色</a:t>
            </a:r>
            <a:r>
              <a:rPr lang="en-US" altLang="ja-JP" sz="800" dirty="0">
                <a:latin typeface="+mn-ea"/>
              </a:rPr>
              <a:t>: </a:t>
            </a:r>
            <a:r>
              <a:rPr lang="ja-JP" altLang="en-US" sz="800">
                <a:latin typeface="+mn-ea"/>
              </a:rPr>
              <a:t>アクセス解析</a:t>
            </a:r>
            <a:endParaRPr lang="en-JP" sz="800" dirty="0">
              <a:latin typeface="+mn-ea"/>
            </a:endParaRPr>
          </a:p>
        </p:txBody>
      </p:sp>
      <p:grpSp>
        <p:nvGrpSpPr>
          <p:cNvPr id="224" name="図形グループ 5">
            <a:extLst>
              <a:ext uri="{FF2B5EF4-FFF2-40B4-BE49-F238E27FC236}">
                <a16:creationId xmlns:a16="http://schemas.microsoft.com/office/drawing/2014/main" id="{F5E028DB-BC3C-5541-86E4-8D98E6FE5575}"/>
              </a:ext>
            </a:extLst>
          </p:cNvPr>
          <p:cNvGrpSpPr/>
          <p:nvPr/>
        </p:nvGrpSpPr>
        <p:grpSpPr>
          <a:xfrm>
            <a:off x="997202" y="1822156"/>
            <a:ext cx="2251103" cy="4260463"/>
            <a:chOff x="400302" y="2195111"/>
            <a:chExt cx="2251103" cy="3949514"/>
          </a:xfrm>
        </p:grpSpPr>
        <p:sp>
          <p:nvSpPr>
            <p:cNvPr id="225" name="Rectangle 47">
              <a:extLst>
                <a:ext uri="{FF2B5EF4-FFF2-40B4-BE49-F238E27FC236}">
                  <a16:creationId xmlns:a16="http://schemas.microsoft.com/office/drawing/2014/main" id="{7F0A1A70-094E-3741-81BC-121DAFF50708}"/>
                </a:ext>
              </a:extLst>
            </p:cNvPr>
            <p:cNvSpPr/>
            <p:nvPr/>
          </p:nvSpPr>
          <p:spPr>
            <a:xfrm>
              <a:off x="511852" y="230663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6" name="Rectangle 47">
              <a:extLst>
                <a:ext uri="{FF2B5EF4-FFF2-40B4-BE49-F238E27FC236}">
                  <a16:creationId xmlns:a16="http://schemas.microsoft.com/office/drawing/2014/main" id="{FD027B0D-E12B-9345-ABDB-FA04C008F120}"/>
                </a:ext>
              </a:extLst>
            </p:cNvPr>
            <p:cNvSpPr/>
            <p:nvPr/>
          </p:nvSpPr>
          <p:spPr>
            <a:xfrm>
              <a:off x="456077" y="2250870"/>
              <a:ext cx="2139553" cy="3837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7" name="Rectangle 47">
              <a:extLst>
                <a:ext uri="{FF2B5EF4-FFF2-40B4-BE49-F238E27FC236}">
                  <a16:creationId xmlns:a16="http://schemas.microsoft.com/office/drawing/2014/main" id="{E52CF305-E8CE-9A42-BBD3-EC301B1A4B9E}"/>
                </a:ext>
              </a:extLst>
            </p:cNvPr>
            <p:cNvSpPr/>
            <p:nvPr/>
          </p:nvSpPr>
          <p:spPr>
            <a:xfrm>
              <a:off x="400302" y="2195111"/>
              <a:ext cx="2139553" cy="383799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28" name="Rectangle 47">
            <a:extLst>
              <a:ext uri="{FF2B5EF4-FFF2-40B4-BE49-F238E27FC236}">
                <a16:creationId xmlns:a16="http://schemas.microsoft.com/office/drawing/2014/main" id="{E50F38B0-8476-8D48-9589-340E08098A18}"/>
              </a:ext>
            </a:extLst>
          </p:cNvPr>
          <p:cNvSpPr/>
          <p:nvPr/>
        </p:nvSpPr>
        <p:spPr>
          <a:xfrm>
            <a:off x="1066782" y="4464185"/>
            <a:ext cx="2000956" cy="1354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9" name="Rectangle 47">
            <a:extLst>
              <a:ext uri="{FF2B5EF4-FFF2-40B4-BE49-F238E27FC236}">
                <a16:creationId xmlns:a16="http://schemas.microsoft.com/office/drawing/2014/main" id="{72876E3E-5039-6C40-9967-04CF511EE6E1}"/>
              </a:ext>
            </a:extLst>
          </p:cNvPr>
          <p:cNvSpPr/>
          <p:nvPr/>
        </p:nvSpPr>
        <p:spPr>
          <a:xfrm>
            <a:off x="1066220" y="2228475"/>
            <a:ext cx="2001517" cy="2103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0" name="Rectangle 36">
            <a:extLst>
              <a:ext uri="{FF2B5EF4-FFF2-40B4-BE49-F238E27FC236}">
                <a16:creationId xmlns:a16="http://schemas.microsoft.com/office/drawing/2014/main" id="{5FBF43ED-B7D4-FA4F-986F-A4DF10BAB2EE}"/>
              </a:ext>
            </a:extLst>
          </p:cNvPr>
          <p:cNvSpPr/>
          <p:nvPr/>
        </p:nvSpPr>
        <p:spPr>
          <a:xfrm>
            <a:off x="5318940" y="1700873"/>
            <a:ext cx="4907685" cy="4466417"/>
          </a:xfrm>
          <a:prstGeom prst="rect">
            <a:avLst/>
          </a:prstGeom>
          <a:solidFill>
            <a:srgbClr val="E1EEE9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rgbClr val="00A0E7"/>
                </a:solidFill>
                <a:latin typeface="+mn-ea"/>
              </a:rPr>
              <a:t>Region: ap-northeast-1</a:t>
            </a:r>
          </a:p>
        </p:txBody>
      </p:sp>
      <p:sp>
        <p:nvSpPr>
          <p:cNvPr id="231" name="Rectangle 47">
            <a:extLst>
              <a:ext uri="{FF2B5EF4-FFF2-40B4-BE49-F238E27FC236}">
                <a16:creationId xmlns:a16="http://schemas.microsoft.com/office/drawing/2014/main" id="{B396FA38-A1E8-AA42-A0D0-8B17D5D7EAD8}"/>
              </a:ext>
            </a:extLst>
          </p:cNvPr>
          <p:cNvSpPr/>
          <p:nvPr/>
        </p:nvSpPr>
        <p:spPr>
          <a:xfrm>
            <a:off x="3503434" y="1621921"/>
            <a:ext cx="6847066" cy="4663215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n-ea"/>
              </a:rPr>
              <a:t>AWS Cloud</a:t>
            </a:r>
          </a:p>
        </p:txBody>
      </p:sp>
      <p:pic>
        <p:nvPicPr>
          <p:cNvPr id="232" name="Graphic 50">
            <a:extLst>
              <a:ext uri="{FF2B5EF4-FFF2-40B4-BE49-F238E27FC236}">
                <a16:creationId xmlns:a16="http://schemas.microsoft.com/office/drawing/2014/main" id="{113AAD22-CD47-DF42-BCA9-CEC8B0E0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434" y="1621922"/>
            <a:ext cx="330200" cy="330200"/>
          </a:xfrm>
          <a:prstGeom prst="rect">
            <a:avLst/>
          </a:prstGeom>
        </p:spPr>
      </p:pic>
      <p:sp>
        <p:nvSpPr>
          <p:cNvPr id="233" name="テキスト ボックス 82">
            <a:extLst>
              <a:ext uri="{FF2B5EF4-FFF2-40B4-BE49-F238E27FC236}">
                <a16:creationId xmlns:a16="http://schemas.microsoft.com/office/drawing/2014/main" id="{AF4A1271-1B87-9E49-BA9C-A5EA10D7EA1B}"/>
              </a:ext>
            </a:extLst>
          </p:cNvPr>
          <p:cNvSpPr txBox="1"/>
          <p:nvPr/>
        </p:nvSpPr>
        <p:spPr>
          <a:xfrm>
            <a:off x="1038614" y="451848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学校・運用会社</a:t>
            </a:r>
            <a:endParaRPr kumimoji="1" lang="en-US" altLang="ja-JP" sz="1200" dirty="0">
              <a:latin typeface="+mn-ea"/>
            </a:endParaRPr>
          </a:p>
        </p:txBody>
      </p:sp>
      <p:sp>
        <p:nvSpPr>
          <p:cNvPr id="234" name="テキスト ボックス 112">
            <a:extLst>
              <a:ext uri="{FF2B5EF4-FFF2-40B4-BE49-F238E27FC236}">
                <a16:creationId xmlns:a16="http://schemas.microsoft.com/office/drawing/2014/main" id="{3D82FB8E-0239-3C4F-9B21-9BD7FE91F154}"/>
              </a:ext>
            </a:extLst>
          </p:cNvPr>
          <p:cNvSpPr txBox="1"/>
          <p:nvPr/>
        </p:nvSpPr>
        <p:spPr>
          <a:xfrm>
            <a:off x="1007834" y="186762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学校関係者</a:t>
            </a:r>
          </a:p>
        </p:txBody>
      </p:sp>
      <p:sp>
        <p:nvSpPr>
          <p:cNvPr id="235" name="テキスト ボックス 78">
            <a:extLst>
              <a:ext uri="{FF2B5EF4-FFF2-40B4-BE49-F238E27FC236}">
                <a16:creationId xmlns:a16="http://schemas.microsoft.com/office/drawing/2014/main" id="{891984BC-230B-3341-9256-7AA84C691C57}"/>
              </a:ext>
            </a:extLst>
          </p:cNvPr>
          <p:cNvSpPr txBox="1"/>
          <p:nvPr/>
        </p:nvSpPr>
        <p:spPr>
          <a:xfrm>
            <a:off x="1059866" y="479645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6" name="テキスト ボックス 108">
            <a:extLst>
              <a:ext uri="{FF2B5EF4-FFF2-40B4-BE49-F238E27FC236}">
                <a16:creationId xmlns:a16="http://schemas.microsoft.com/office/drawing/2014/main" id="{5EA5C3E9-73C5-D542-8D49-39975EBA3AE4}"/>
              </a:ext>
            </a:extLst>
          </p:cNvPr>
          <p:cNvSpPr txBox="1"/>
          <p:nvPr/>
        </p:nvSpPr>
        <p:spPr>
          <a:xfrm>
            <a:off x="1066220" y="230922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+mn-ea"/>
              </a:rPr>
              <a:t>卒業生・父兄など</a:t>
            </a:r>
            <a:endParaRPr kumimoji="1" lang="en-US" altLang="ja-JP" sz="1200" dirty="0">
              <a:latin typeface="+mn-ea"/>
            </a:endParaRPr>
          </a:p>
        </p:txBody>
      </p:sp>
      <p:grpSp>
        <p:nvGrpSpPr>
          <p:cNvPr id="237" name="グループ化 63">
            <a:extLst>
              <a:ext uri="{FF2B5EF4-FFF2-40B4-BE49-F238E27FC236}">
                <a16:creationId xmlns:a16="http://schemas.microsoft.com/office/drawing/2014/main" id="{8E7EA461-06E5-E342-A2B8-4DFD6B5BD590}"/>
              </a:ext>
            </a:extLst>
          </p:cNvPr>
          <p:cNvGrpSpPr/>
          <p:nvPr/>
        </p:nvGrpSpPr>
        <p:grpSpPr>
          <a:xfrm>
            <a:off x="1194065" y="2596779"/>
            <a:ext cx="1005403" cy="1357619"/>
            <a:chOff x="-89345" y="2444094"/>
            <a:chExt cx="1731035" cy="2337457"/>
          </a:xfrm>
        </p:grpSpPr>
        <p:pic>
          <p:nvPicPr>
            <p:cNvPr id="238" name="グラフィックス 20" descr="スマートフォン">
              <a:extLst>
                <a:ext uri="{FF2B5EF4-FFF2-40B4-BE49-F238E27FC236}">
                  <a16:creationId xmlns:a16="http://schemas.microsoft.com/office/drawing/2014/main" id="{B8FB88E7-875C-7544-A5A0-BC4D29AA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48" y="2933699"/>
              <a:ext cx="1466851" cy="1847852"/>
            </a:xfrm>
            <a:prstGeom prst="rect">
              <a:avLst/>
            </a:prstGeom>
          </p:spPr>
        </p:pic>
        <p:sp>
          <p:nvSpPr>
            <p:cNvPr id="239" name="テキスト ボックス 150">
              <a:extLst>
                <a:ext uri="{FF2B5EF4-FFF2-40B4-BE49-F238E27FC236}">
                  <a16:creationId xmlns:a16="http://schemas.microsoft.com/office/drawing/2014/main" id="{DC2EFAAC-7321-9948-97A9-2DC78F0F42D9}"/>
                </a:ext>
              </a:extLst>
            </p:cNvPr>
            <p:cNvSpPr txBox="1"/>
            <p:nvPr/>
          </p:nvSpPr>
          <p:spPr>
            <a:xfrm>
              <a:off x="-89345" y="2444094"/>
              <a:ext cx="1731035" cy="58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800" dirty="0">
                  <a:latin typeface="+mn-ea"/>
                </a:rPr>
                <a:t>卒</a:t>
              </a:r>
              <a:r>
                <a:rPr kumimoji="1" lang="en-US" altLang="ja-JP" sz="800" dirty="0">
                  <a:latin typeface="+mn-ea"/>
                </a:rPr>
                <a:t>Aru</a:t>
              </a:r>
            </a:p>
            <a:p>
              <a:pPr algn="ctr"/>
              <a:r>
                <a:rPr kumimoji="1" lang="ja-JP" altLang="en-US" sz="800" dirty="0">
                  <a:latin typeface="+mn-ea"/>
                </a:rPr>
                <a:t>アプリケーション</a:t>
              </a:r>
              <a:endParaRPr kumimoji="1" lang="en-US" altLang="ja-JP" sz="800" dirty="0">
                <a:latin typeface="+mn-ea"/>
              </a:endParaRPr>
            </a:p>
          </p:txBody>
        </p:sp>
        <p:pic>
          <p:nvPicPr>
            <p:cNvPr id="240" name="図 151" descr="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3A932480-064D-A24B-AA16-874F0442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57" y="3243261"/>
              <a:ext cx="638768" cy="1277099"/>
            </a:xfrm>
            <a:prstGeom prst="rect">
              <a:avLst/>
            </a:prstGeom>
          </p:spPr>
        </p:pic>
      </p:grpSp>
      <p:cxnSp>
        <p:nvCxnSpPr>
          <p:cNvPr id="247" name="直線矢印コネクタ 130">
            <a:extLst>
              <a:ext uri="{FF2B5EF4-FFF2-40B4-BE49-F238E27FC236}">
                <a16:creationId xmlns:a16="http://schemas.microsoft.com/office/drawing/2014/main" id="{186250D8-B3DA-EA4F-ACD6-7F07E91F4CFD}"/>
              </a:ext>
            </a:extLst>
          </p:cNvPr>
          <p:cNvCxnSpPr>
            <a:cxnSpLocks/>
            <a:stCxn id="240" idx="3"/>
            <a:endCxn id="272" idx="1"/>
          </p:cNvCxnSpPr>
          <p:nvPr/>
        </p:nvCxnSpPr>
        <p:spPr>
          <a:xfrm flipV="1">
            <a:off x="1871098" y="3412022"/>
            <a:ext cx="4083574" cy="19797"/>
          </a:xfrm>
          <a:prstGeom prst="straightConnector1">
            <a:avLst/>
          </a:prstGeom>
          <a:ln>
            <a:solidFill>
              <a:srgbClr val="13A0E7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F64A40E-6DC6-D44D-9B2C-25712F1CA822}"/>
              </a:ext>
            </a:extLst>
          </p:cNvPr>
          <p:cNvGrpSpPr/>
          <p:nvPr/>
        </p:nvGrpSpPr>
        <p:grpSpPr>
          <a:xfrm>
            <a:off x="3998839" y="3242401"/>
            <a:ext cx="698327" cy="571529"/>
            <a:chOff x="3033610" y="3284279"/>
            <a:chExt cx="698327" cy="571529"/>
          </a:xfrm>
        </p:grpSpPr>
        <p:sp>
          <p:nvSpPr>
            <p:cNvPr id="249" name="TextBox 8">
              <a:extLst>
                <a:ext uri="{FF2B5EF4-FFF2-40B4-BE49-F238E27FC236}">
                  <a16:creationId xmlns:a16="http://schemas.microsoft.com/office/drawing/2014/main" id="{E760D056-6734-EC42-93BC-69DA2D8B9530}"/>
                </a:ext>
              </a:extLst>
            </p:cNvPr>
            <p:cNvSpPr txBox="1"/>
            <p:nvPr/>
          </p:nvSpPr>
          <p:spPr>
            <a:xfrm>
              <a:off x="3033610" y="3640364"/>
              <a:ext cx="6983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250" name="Graphic 26">
              <a:extLst>
                <a:ext uri="{FF2B5EF4-FFF2-40B4-BE49-F238E27FC236}">
                  <a16:creationId xmlns:a16="http://schemas.microsoft.com/office/drawing/2014/main" id="{89B32307-F045-FD48-A78B-542487DC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09033" y="3284279"/>
              <a:ext cx="347481" cy="347481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8F9ED30-EBC5-6C43-A5F4-6A355A12266E}"/>
              </a:ext>
            </a:extLst>
          </p:cNvPr>
          <p:cNvGrpSpPr/>
          <p:nvPr/>
        </p:nvGrpSpPr>
        <p:grpSpPr>
          <a:xfrm>
            <a:off x="8597932" y="3245071"/>
            <a:ext cx="1187327" cy="579813"/>
            <a:chOff x="1873406" y="1086275"/>
            <a:chExt cx="2301904" cy="1124099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1A12EA33-EEAB-6A46-AAC4-87F29501BB0A}"/>
                </a:ext>
              </a:extLst>
            </p:cNvPr>
            <p:cNvSpPr txBox="1"/>
            <p:nvPr/>
          </p:nvSpPr>
          <p:spPr>
            <a:xfrm>
              <a:off x="1873406" y="1792687"/>
              <a:ext cx="2301904" cy="41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Aurora</a:t>
              </a:r>
            </a:p>
          </p:txBody>
        </p: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2F79A15F-4189-F047-99A4-F0A882E8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68758" y="1086275"/>
              <a:ext cx="711200" cy="711200"/>
            </a:xfrm>
            <a:prstGeom prst="rect">
              <a:avLst/>
            </a:prstGeom>
          </p:spPr>
        </p:pic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F4FCC23-79A8-934F-9BC5-4EDEFB1C2F7F}"/>
              </a:ext>
            </a:extLst>
          </p:cNvPr>
          <p:cNvGrpSpPr/>
          <p:nvPr/>
        </p:nvGrpSpPr>
        <p:grpSpPr>
          <a:xfrm>
            <a:off x="5813863" y="3238281"/>
            <a:ext cx="629100" cy="683568"/>
            <a:chOff x="4475739" y="3283872"/>
            <a:chExt cx="629100" cy="683568"/>
          </a:xfrm>
        </p:grpSpPr>
        <p:pic>
          <p:nvPicPr>
            <p:cNvPr id="272" name="Graphic 71">
              <a:extLst>
                <a:ext uri="{FF2B5EF4-FFF2-40B4-BE49-F238E27FC236}">
                  <a16:creationId xmlns:a16="http://schemas.microsoft.com/office/drawing/2014/main" id="{2AAAD1F3-8640-5F4C-9484-16022528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16548" y="3283872"/>
              <a:ext cx="347481" cy="347481"/>
            </a:xfrm>
            <a:prstGeom prst="rect">
              <a:avLst/>
            </a:prstGeom>
          </p:spPr>
        </p:pic>
        <p:sp>
          <p:nvSpPr>
            <p:cNvPr id="273" name="TextBox 75">
              <a:extLst>
                <a:ext uri="{FF2B5EF4-FFF2-40B4-BE49-F238E27FC236}">
                  <a16:creationId xmlns:a16="http://schemas.microsoft.com/office/drawing/2014/main" id="{43952251-5112-5D42-A524-15D7A3B23215}"/>
                </a:ext>
              </a:extLst>
            </p:cNvPr>
            <p:cNvSpPr txBox="1"/>
            <p:nvPr/>
          </p:nvSpPr>
          <p:spPr>
            <a:xfrm>
              <a:off x="4475739" y="3628886"/>
              <a:ext cx="629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S3</a:t>
              </a:r>
            </a:p>
          </p:txBody>
        </p:sp>
      </p:grpSp>
      <p:grpSp>
        <p:nvGrpSpPr>
          <p:cNvPr id="292" name="図形グループ 6">
            <a:extLst>
              <a:ext uri="{FF2B5EF4-FFF2-40B4-BE49-F238E27FC236}">
                <a16:creationId xmlns:a16="http://schemas.microsoft.com/office/drawing/2014/main" id="{9A5D3EE7-9105-5141-9AC2-FA5A68BB4EFE}"/>
              </a:ext>
            </a:extLst>
          </p:cNvPr>
          <p:cNvGrpSpPr/>
          <p:nvPr/>
        </p:nvGrpSpPr>
        <p:grpSpPr>
          <a:xfrm>
            <a:off x="9389267" y="2029461"/>
            <a:ext cx="774565" cy="675259"/>
            <a:chOff x="8304606" y="1320972"/>
            <a:chExt cx="1585325" cy="1382070"/>
          </a:xfrm>
        </p:grpSpPr>
        <p:sp>
          <p:nvSpPr>
            <p:cNvPr id="293" name="TextBox 9">
              <a:extLst>
                <a:ext uri="{FF2B5EF4-FFF2-40B4-BE49-F238E27FC236}">
                  <a16:creationId xmlns:a16="http://schemas.microsoft.com/office/drawing/2014/main" id="{80E78177-902B-BF4B-83AD-747525022266}"/>
                </a:ext>
              </a:extLst>
            </p:cNvPr>
            <p:cNvSpPr txBox="1"/>
            <p:nvPr/>
          </p:nvSpPr>
          <p:spPr>
            <a:xfrm>
              <a:off x="8304606" y="2010115"/>
              <a:ext cx="1585325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DynamoDB</a:t>
              </a:r>
            </a:p>
          </p:txBody>
        </p:sp>
        <p:pic>
          <p:nvPicPr>
            <p:cNvPr id="294" name="Graphic 47">
              <a:extLst>
                <a:ext uri="{FF2B5EF4-FFF2-40B4-BE49-F238E27FC236}">
                  <a16:creationId xmlns:a16="http://schemas.microsoft.com/office/drawing/2014/main" id="{2DF312C9-D382-8E47-B68E-20430D02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41669" y="1320972"/>
              <a:ext cx="711200" cy="7112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E7170E-D9B6-794D-ABBC-CC38CEC09203}"/>
              </a:ext>
            </a:extLst>
          </p:cNvPr>
          <p:cNvGrpSpPr/>
          <p:nvPr/>
        </p:nvGrpSpPr>
        <p:grpSpPr>
          <a:xfrm>
            <a:off x="4544137" y="3239471"/>
            <a:ext cx="880228" cy="682378"/>
            <a:chOff x="3491085" y="3283824"/>
            <a:chExt cx="880228" cy="682378"/>
          </a:xfrm>
        </p:grpSpPr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BA039265-2F18-9C40-B305-1FC25E5AEE18}"/>
                </a:ext>
              </a:extLst>
            </p:cNvPr>
            <p:cNvSpPr txBox="1"/>
            <p:nvPr/>
          </p:nvSpPr>
          <p:spPr>
            <a:xfrm>
              <a:off x="3491085" y="3627648"/>
              <a:ext cx="880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CloudFront</a:t>
              </a:r>
            </a:p>
          </p:txBody>
        </p:sp>
        <p:pic>
          <p:nvPicPr>
            <p:cNvPr id="297" name="Graphic 33">
              <a:extLst>
                <a:ext uri="{FF2B5EF4-FFF2-40B4-BE49-F238E27FC236}">
                  <a16:creationId xmlns:a16="http://schemas.microsoft.com/office/drawing/2014/main" id="{7B83B317-7D39-3B46-8A3B-6C2AF75F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57458" y="3283824"/>
              <a:ext cx="347481" cy="347481"/>
            </a:xfrm>
            <a:prstGeom prst="rect">
              <a:avLst/>
            </a:prstGeom>
          </p:spPr>
        </p:pic>
      </p:grpSp>
      <p:cxnSp>
        <p:nvCxnSpPr>
          <p:cNvPr id="298" name="直線矢印コネクタ 58">
            <a:extLst>
              <a:ext uri="{FF2B5EF4-FFF2-40B4-BE49-F238E27FC236}">
                <a16:creationId xmlns:a16="http://schemas.microsoft.com/office/drawing/2014/main" id="{4ED45F45-60C3-964E-B690-0A6A3A6FC0B5}"/>
              </a:ext>
            </a:extLst>
          </p:cNvPr>
          <p:cNvCxnSpPr>
            <a:stCxn id="326" idx="3"/>
            <a:endCxn id="323" idx="1"/>
          </p:cNvCxnSpPr>
          <p:nvPr/>
        </p:nvCxnSpPr>
        <p:spPr>
          <a:xfrm>
            <a:off x="5924233" y="2203148"/>
            <a:ext cx="400479" cy="0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直線矢印コネクタ 63">
            <a:extLst>
              <a:ext uri="{FF2B5EF4-FFF2-40B4-BE49-F238E27FC236}">
                <a16:creationId xmlns:a16="http://schemas.microsoft.com/office/drawing/2014/main" id="{EA821A02-8AE3-D549-A4D1-0E9024723055}"/>
              </a:ext>
            </a:extLst>
          </p:cNvPr>
          <p:cNvCxnSpPr>
            <a:cxnSpLocks/>
            <a:stCxn id="323" idx="3"/>
            <a:endCxn id="294" idx="1"/>
          </p:cNvCxnSpPr>
          <p:nvPr/>
        </p:nvCxnSpPr>
        <p:spPr>
          <a:xfrm>
            <a:off x="6672193" y="2203148"/>
            <a:ext cx="2930616" cy="54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直線コネクタ 64">
            <a:extLst>
              <a:ext uri="{FF2B5EF4-FFF2-40B4-BE49-F238E27FC236}">
                <a16:creationId xmlns:a16="http://schemas.microsoft.com/office/drawing/2014/main" id="{39F29977-B067-114B-85EA-8BB105B1BF77}"/>
              </a:ext>
            </a:extLst>
          </p:cNvPr>
          <p:cNvCxnSpPr>
            <a:cxnSpLocks/>
          </p:cNvCxnSpPr>
          <p:nvPr/>
        </p:nvCxnSpPr>
        <p:spPr>
          <a:xfrm flipV="1">
            <a:off x="1876137" y="2203148"/>
            <a:ext cx="3700615" cy="1225852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5" name="図形グループ 176">
            <a:extLst>
              <a:ext uri="{FF2B5EF4-FFF2-40B4-BE49-F238E27FC236}">
                <a16:creationId xmlns:a16="http://schemas.microsoft.com/office/drawing/2014/main" id="{3601539A-CA12-8C42-91DF-FE247F1BA2F3}"/>
              </a:ext>
            </a:extLst>
          </p:cNvPr>
          <p:cNvGrpSpPr/>
          <p:nvPr/>
        </p:nvGrpSpPr>
        <p:grpSpPr>
          <a:xfrm>
            <a:off x="1974604" y="3365911"/>
            <a:ext cx="916155" cy="519975"/>
            <a:chOff x="1352857" y="3492968"/>
            <a:chExt cx="1153635" cy="654760"/>
          </a:xfrm>
        </p:grpSpPr>
        <p:sp>
          <p:nvSpPr>
            <p:cNvPr id="306" name="正方形/長方形 175">
              <a:extLst>
                <a:ext uri="{FF2B5EF4-FFF2-40B4-BE49-F238E27FC236}">
                  <a16:creationId xmlns:a16="http://schemas.microsoft.com/office/drawing/2014/main" id="{632B8D39-C850-E948-ABCF-0D173FAFBA57}"/>
                </a:ext>
              </a:extLst>
            </p:cNvPr>
            <p:cNvSpPr/>
            <p:nvPr/>
          </p:nvSpPr>
          <p:spPr>
            <a:xfrm>
              <a:off x="1793615" y="3522295"/>
              <a:ext cx="353486" cy="340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pic>
          <p:nvPicPr>
            <p:cNvPr id="307" name="Graphic 23">
              <a:extLst>
                <a:ext uri="{FF2B5EF4-FFF2-40B4-BE49-F238E27FC236}">
                  <a16:creationId xmlns:a16="http://schemas.microsoft.com/office/drawing/2014/main" id="{18D07644-A402-BC40-B36E-B0DFA586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73236" y="3492968"/>
              <a:ext cx="392247" cy="392247"/>
            </a:xfrm>
            <a:prstGeom prst="rect">
              <a:avLst/>
            </a:prstGeom>
          </p:spPr>
        </p:pic>
        <p:sp>
          <p:nvSpPr>
            <p:cNvPr id="308" name="TextBox 72">
              <a:extLst>
                <a:ext uri="{FF2B5EF4-FFF2-40B4-BE49-F238E27FC236}">
                  <a16:creationId xmlns:a16="http://schemas.microsoft.com/office/drawing/2014/main" id="{0049CA1D-5E60-8446-ABA8-570D248E33A6}"/>
                </a:ext>
              </a:extLst>
            </p:cNvPr>
            <p:cNvSpPr txBox="1"/>
            <p:nvPr/>
          </p:nvSpPr>
          <p:spPr>
            <a:xfrm>
              <a:off x="1352857" y="3876438"/>
              <a:ext cx="1153635" cy="27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  <a:latin typeface="+mn-ea"/>
                </a:rPr>
                <a:t>Multimedia</a:t>
              </a:r>
            </a:p>
          </p:txBody>
        </p:sp>
      </p:grpSp>
      <p:cxnSp>
        <p:nvCxnSpPr>
          <p:cNvPr id="317" name="直線矢印コネクタ 130">
            <a:extLst>
              <a:ext uri="{FF2B5EF4-FFF2-40B4-BE49-F238E27FC236}">
                <a16:creationId xmlns:a16="http://schemas.microsoft.com/office/drawing/2014/main" id="{64194A42-B1EB-7C4A-853B-92FA56260589}"/>
              </a:ext>
            </a:extLst>
          </p:cNvPr>
          <p:cNvCxnSpPr>
            <a:cxnSpLocks/>
          </p:cNvCxnSpPr>
          <p:nvPr/>
        </p:nvCxnSpPr>
        <p:spPr>
          <a:xfrm flipV="1">
            <a:off x="1914446" y="2282921"/>
            <a:ext cx="3643879" cy="113316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直線矢印コネクタ 131">
            <a:extLst>
              <a:ext uri="{FF2B5EF4-FFF2-40B4-BE49-F238E27FC236}">
                <a16:creationId xmlns:a16="http://schemas.microsoft.com/office/drawing/2014/main" id="{AE79A3B4-84AB-FD40-9002-0101307FCC19}"/>
              </a:ext>
            </a:extLst>
          </p:cNvPr>
          <p:cNvCxnSpPr>
            <a:cxnSpLocks/>
            <a:stCxn id="319" idx="1"/>
            <a:endCxn id="253" idx="0"/>
          </p:cNvCxnSpPr>
          <p:nvPr/>
        </p:nvCxnSpPr>
        <p:spPr>
          <a:xfrm flipH="1">
            <a:off x="9191595" y="2474375"/>
            <a:ext cx="9372" cy="77069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9" name="アーチ 203">
            <a:extLst>
              <a:ext uri="{FF2B5EF4-FFF2-40B4-BE49-F238E27FC236}">
                <a16:creationId xmlns:a16="http://schemas.microsoft.com/office/drawing/2014/main" id="{E6106D30-0194-1146-8026-23BA0E71E655}"/>
              </a:ext>
            </a:extLst>
          </p:cNvPr>
          <p:cNvSpPr/>
          <p:nvPr/>
        </p:nvSpPr>
        <p:spPr>
          <a:xfrm rot="5400000">
            <a:off x="8755936" y="2258430"/>
            <a:ext cx="445129" cy="445129"/>
          </a:xfrm>
          <a:prstGeom prst="blockArc">
            <a:avLst>
              <a:gd name="adj1" fmla="val 10800000"/>
              <a:gd name="adj2" fmla="val 16097747"/>
              <a:gd name="adj3" fmla="val 0"/>
            </a:avLst>
          </a:prstGeom>
          <a:solidFill>
            <a:schemeClr val="accent2"/>
          </a:solidFill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0" name="直線矢印コネクタ 131">
            <a:extLst>
              <a:ext uri="{FF2B5EF4-FFF2-40B4-BE49-F238E27FC236}">
                <a16:creationId xmlns:a16="http://schemas.microsoft.com/office/drawing/2014/main" id="{F0109FBE-E787-4B42-A704-7FEC0ED96376}"/>
              </a:ext>
            </a:extLst>
          </p:cNvPr>
          <p:cNvCxnSpPr>
            <a:cxnSpLocks/>
            <a:endCxn id="319" idx="0"/>
          </p:cNvCxnSpPr>
          <p:nvPr/>
        </p:nvCxnSpPr>
        <p:spPr>
          <a:xfrm>
            <a:off x="5924233" y="2258430"/>
            <a:ext cx="305426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1" name="図形グループ 2">
            <a:extLst>
              <a:ext uri="{FF2B5EF4-FFF2-40B4-BE49-F238E27FC236}">
                <a16:creationId xmlns:a16="http://schemas.microsoft.com/office/drawing/2014/main" id="{565B3AEB-D3F6-F24D-95B1-5574666DABFB}"/>
              </a:ext>
            </a:extLst>
          </p:cNvPr>
          <p:cNvGrpSpPr/>
          <p:nvPr/>
        </p:nvGrpSpPr>
        <p:grpSpPr>
          <a:xfrm>
            <a:off x="5949633" y="2029407"/>
            <a:ext cx="1097639" cy="674710"/>
            <a:chOff x="3405663" y="1384372"/>
            <a:chExt cx="2246569" cy="1380946"/>
          </a:xfrm>
        </p:grpSpPr>
        <p:sp>
          <p:nvSpPr>
            <p:cNvPr id="322" name="TextBox 4">
              <a:extLst>
                <a:ext uri="{FF2B5EF4-FFF2-40B4-BE49-F238E27FC236}">
                  <a16:creationId xmlns:a16="http://schemas.microsoft.com/office/drawing/2014/main" id="{6FC0F5C9-913C-6748-A8FD-127670DA9E01}"/>
                </a:ext>
              </a:extLst>
            </p:cNvPr>
            <p:cNvSpPr txBox="1"/>
            <p:nvPr/>
          </p:nvSpPr>
          <p:spPr>
            <a:xfrm>
              <a:off x="3405663" y="2072391"/>
              <a:ext cx="2246569" cy="69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Amazon </a:t>
              </a:r>
              <a:br>
                <a:rPr lang="en-US" sz="800" dirty="0">
                  <a:latin typeface="+mn-ea"/>
                </a:rPr>
              </a:br>
              <a:r>
                <a:rPr lang="en-US" sz="800" dirty="0">
                  <a:latin typeface="+mn-ea"/>
                </a:rPr>
                <a:t>API Gateway</a:t>
              </a:r>
            </a:p>
          </p:txBody>
        </p:sp>
        <p:pic>
          <p:nvPicPr>
            <p:cNvPr id="323" name="Graphic 19">
              <a:extLst>
                <a:ext uri="{FF2B5EF4-FFF2-40B4-BE49-F238E27FC236}">
                  <a16:creationId xmlns:a16="http://schemas.microsoft.com/office/drawing/2014/main" id="{82316325-6FD8-FE4B-A978-819E1D15B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173347" y="1384372"/>
              <a:ext cx="711200" cy="711200"/>
            </a:xfrm>
            <a:prstGeom prst="rect">
              <a:avLst/>
            </a:prstGeom>
          </p:spPr>
        </p:pic>
      </p:grpSp>
      <p:grpSp>
        <p:nvGrpSpPr>
          <p:cNvPr id="324" name="図形グループ 83">
            <a:extLst>
              <a:ext uri="{FF2B5EF4-FFF2-40B4-BE49-F238E27FC236}">
                <a16:creationId xmlns:a16="http://schemas.microsoft.com/office/drawing/2014/main" id="{D65C0742-5C98-3941-B262-CD525E83FE4D}"/>
              </a:ext>
            </a:extLst>
          </p:cNvPr>
          <p:cNvGrpSpPr/>
          <p:nvPr/>
        </p:nvGrpSpPr>
        <p:grpSpPr>
          <a:xfrm>
            <a:off x="5401329" y="2029407"/>
            <a:ext cx="698327" cy="544417"/>
            <a:chOff x="5077841" y="3959380"/>
            <a:chExt cx="1429288" cy="1114273"/>
          </a:xfrm>
        </p:grpSpPr>
        <p:sp>
          <p:nvSpPr>
            <p:cNvPr id="325" name="TextBox 8">
              <a:extLst>
                <a:ext uri="{FF2B5EF4-FFF2-40B4-BE49-F238E27FC236}">
                  <a16:creationId xmlns:a16="http://schemas.microsoft.com/office/drawing/2014/main" id="{543995B4-4E05-824B-9DD0-2A1753BDCDE6}"/>
                </a:ext>
              </a:extLst>
            </p:cNvPr>
            <p:cNvSpPr txBox="1"/>
            <p:nvPr/>
          </p:nvSpPr>
          <p:spPr>
            <a:xfrm>
              <a:off x="5077841" y="4632698"/>
              <a:ext cx="1429288" cy="44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WAF</a:t>
              </a:r>
            </a:p>
          </p:txBody>
        </p:sp>
        <p:pic>
          <p:nvPicPr>
            <p:cNvPr id="326" name="Graphic 26">
              <a:extLst>
                <a:ext uri="{FF2B5EF4-FFF2-40B4-BE49-F238E27FC236}">
                  <a16:creationId xmlns:a16="http://schemas.microsoft.com/office/drawing/2014/main" id="{245EFCAD-2075-EE4F-B783-28A823AA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6884" y="3959380"/>
              <a:ext cx="711200" cy="711200"/>
            </a:xfrm>
            <a:prstGeom prst="rect">
              <a:avLst/>
            </a:prstGeom>
          </p:spPr>
        </p:pic>
      </p:grpSp>
      <p:grpSp>
        <p:nvGrpSpPr>
          <p:cNvPr id="327" name="図形グループ 4">
            <a:extLst>
              <a:ext uri="{FF2B5EF4-FFF2-40B4-BE49-F238E27FC236}">
                <a16:creationId xmlns:a16="http://schemas.microsoft.com/office/drawing/2014/main" id="{0E6E991F-8F5E-624E-A18B-E150F8A23BFC}"/>
              </a:ext>
            </a:extLst>
          </p:cNvPr>
          <p:cNvGrpSpPr/>
          <p:nvPr/>
        </p:nvGrpSpPr>
        <p:grpSpPr>
          <a:xfrm>
            <a:off x="6793324" y="2029407"/>
            <a:ext cx="686659" cy="684343"/>
            <a:chOff x="6186558" y="1444175"/>
            <a:chExt cx="1405404" cy="1400664"/>
          </a:xfrm>
        </p:grpSpPr>
        <p:sp>
          <p:nvSpPr>
            <p:cNvPr id="328" name="TextBox 34">
              <a:extLst>
                <a:ext uri="{FF2B5EF4-FFF2-40B4-BE49-F238E27FC236}">
                  <a16:creationId xmlns:a16="http://schemas.microsoft.com/office/drawing/2014/main" id="{EB056D77-D258-3C4D-B001-261C09D87831}"/>
                </a:ext>
              </a:extLst>
            </p:cNvPr>
            <p:cNvSpPr txBox="1"/>
            <p:nvPr/>
          </p:nvSpPr>
          <p:spPr>
            <a:xfrm>
              <a:off x="6186558" y="2151911"/>
              <a:ext cx="1405404" cy="69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n-ea"/>
                </a:rPr>
                <a:t>AWS Lambda</a:t>
              </a:r>
            </a:p>
          </p:txBody>
        </p:sp>
        <p:pic>
          <p:nvPicPr>
            <p:cNvPr id="329" name="Graphic 44">
              <a:extLst>
                <a:ext uri="{FF2B5EF4-FFF2-40B4-BE49-F238E27FC236}">
                  <a16:creationId xmlns:a16="http://schemas.microsoft.com/office/drawing/2014/main" id="{604C80FD-4AC3-CE4D-87B8-883827FD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33660" y="1444175"/>
              <a:ext cx="711200" cy="71120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AA25B-DCF8-1A4F-9F8C-7D45303083EA}"/>
              </a:ext>
            </a:extLst>
          </p:cNvPr>
          <p:cNvSpPr/>
          <p:nvPr/>
        </p:nvSpPr>
        <p:spPr>
          <a:xfrm>
            <a:off x="2545368" y="1100133"/>
            <a:ext cx="743107" cy="577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Google</a:t>
            </a:r>
          </a:p>
          <a:p>
            <a:pPr algn="ctr"/>
            <a:r>
              <a:rPr lang="en-JP" sz="900" dirty="0">
                <a:solidFill>
                  <a:schemeClr val="tx1"/>
                </a:solidFill>
                <a:latin typeface="+mn-ea"/>
              </a:rPr>
              <a:t>Analytics </a:t>
            </a:r>
          </a:p>
        </p:txBody>
      </p:sp>
      <p:cxnSp>
        <p:nvCxnSpPr>
          <p:cNvPr id="334" name="直線矢印コネクタ 130">
            <a:extLst>
              <a:ext uri="{FF2B5EF4-FFF2-40B4-BE49-F238E27FC236}">
                <a16:creationId xmlns:a16="http://schemas.microsoft.com/office/drawing/2014/main" id="{5102E81C-86A0-A244-B5DD-FA1D875E13C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895527" y="1677510"/>
            <a:ext cx="1021395" cy="174159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3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en-US" altLang="ja-JP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r>
              <a:rPr lang="ja-JP" altLang="en-US" dirty="0">
                <a:solidFill>
                  <a:schemeClr val="bg1"/>
                </a:solidFill>
                <a:latin typeface="+mn-ea"/>
                <a:ea typeface="+mn-ea"/>
              </a:rPr>
              <a:t>処理フロー</a:t>
            </a:r>
            <a:endParaRPr kumimoji="1" lang="ja-JP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538236"/>
              </p:ext>
            </p:extLst>
          </p:nvPr>
        </p:nvGraphicFramePr>
        <p:xfrm>
          <a:off x="274638" y="549275"/>
          <a:ext cx="9374226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スマートフォン</a:t>
                      </a:r>
                      <a:endParaRPr kumimoji="1" lang="ja-JP" altLang="en-US" dirty="0"/>
                    </a:p>
                  </a:txBody>
                  <a:tcPr anchor="ctr"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API Gateway</a:t>
                      </a:r>
                    </a:p>
                    <a:p>
                      <a:pPr algn="ctr"/>
                      <a:r>
                        <a:rPr kumimoji="1" lang="en-US" altLang="ja-JP" dirty="0"/>
                        <a:t>(Lambda, DynamoDB)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CloudFront, S3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① アプリケーション起動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② スプラッシュ画面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426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③ メニュー画面</a:t>
                      </a:r>
                      <a:br>
                        <a:rPr kumimoji="1" lang="en-US" altLang="ja-JP" sz="1200" dirty="0"/>
                      </a:br>
                      <a:r>
                        <a:rPr kumimoji="1" lang="en-US" altLang="ja-JP" sz="1200" dirty="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 dirty="0"/>
                        <a:t>1. Input Album ID</a:t>
                      </a:r>
                      <a:r>
                        <a:rPr kumimoji="1" lang="ja-JP" altLang="en-US" sz="1200"/>
                        <a:t>」</a:t>
                      </a:r>
                      <a:br>
                        <a:rPr kumimoji="1" lang="en-US" altLang="ja-JP" sz="1200" dirty="0"/>
                      </a:br>
                      <a:r>
                        <a:rPr kumimoji="1" lang="en-US" altLang="ja-JP" sz="1200" dirty="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 dirty="0"/>
                        <a:t>2. Scan barcode</a:t>
                      </a:r>
                      <a:r>
                        <a:rPr kumimoji="1" lang="ja-JP" altLang="en-US" sz="1200"/>
                        <a:t>」 </a:t>
                      </a:r>
                      <a:endParaRPr kumimoji="1" lang="en-US" altLang="ja-JP" sz="1200" dirty="0"/>
                    </a:p>
                    <a:p>
                      <a:r>
                        <a:rPr kumimoji="1" lang="en-US" altLang="ja-JP" sz="1200" dirty="0"/>
                        <a:t>      </a:t>
                      </a:r>
                      <a:r>
                        <a:rPr kumimoji="1" lang="ja-JP" altLang="en-US" sz="1200"/>
                        <a:t>「</a:t>
                      </a:r>
                      <a:r>
                        <a:rPr kumimoji="1" lang="en-US" altLang="ja-JP" sz="1200" dirty="0"/>
                        <a:t>3. Scan Album</a:t>
                      </a:r>
                      <a:r>
                        <a:rPr kumimoji="1" lang="ja-JP" altLang="en-US" sz="1200"/>
                        <a:t>」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22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④ バーコード読み取り用カメラ起動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⑤ バーコード読み取り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⑥ </a:t>
                      </a:r>
                      <a:r>
                        <a:rPr kumimoji="1" lang="en-US" altLang="ja-JP" sz="1200" dirty="0"/>
                        <a:t>GET </a:t>
                      </a:r>
                      <a:r>
                        <a:rPr lang="en-US" altLang="ja-JP" sz="1200" u="none" strike="noStrike" dirty="0">
                          <a:effectLst/>
                        </a:rPr>
                        <a:t>/api/v1/album/</a:t>
                      </a:r>
                      <a:r>
                        <a:rPr kumimoji="1" lang="en-US" altLang="ja-JP" sz="1200" dirty="0"/>
                        <a:t>{allbumId}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⑦ 返却された画像</a:t>
                      </a:r>
                      <a:r>
                        <a:rPr kumimoji="1" lang="en-US" altLang="ja-JP" sz="1200"/>
                        <a:t>URL</a:t>
                      </a:r>
                      <a:r>
                        <a:rPr kumimoji="1" lang="ja-JP" altLang="en-US" sz="1200"/>
                        <a:t>から</a:t>
                      </a:r>
                      <a:br>
                        <a:rPr kumimoji="1" lang="en-US" altLang="ja-JP" sz="1200"/>
                      </a:br>
                      <a:r>
                        <a:rPr kumimoji="1" lang="ja-JP" altLang="en-US" sz="1200"/>
                        <a:t>     画像データを取得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⑧ 画像データを返却</a:t>
                      </a:r>
                      <a:endParaRPr kumimoji="1" lang="en-US" altLang="ja-JP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⑨ </a:t>
                      </a:r>
                      <a:r>
                        <a:rPr kumimoji="1" lang="en-US" altLang="ja-JP" sz="1200"/>
                        <a:t>AR</a:t>
                      </a:r>
                      <a:r>
                        <a:rPr kumimoji="1" lang="ja-JP" altLang="en-US" sz="1200"/>
                        <a:t>用カメラの起動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⑩ 画像をマッチング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/>
                        <a:t>⑪ 動画配信</a:t>
                      </a:r>
                      <a:endParaRPr kumimoji="1" lang="en-US" altLang="ja-JP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/>
                        <a:t>⑫ 動画再生</a:t>
                      </a:r>
                      <a:endParaRPr kumimoji="1" lang="en-US" altLang="ja-JP" sz="1200" dirty="0"/>
                    </a:p>
                  </a:txBody>
                  <a:tcPr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rgbClr val="14A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C04C-4975-46EC-A609-F7DE0D5B1B51}" type="slidenum">
              <a:rPr kumimoji="1" lang="ja-JP" altLang="en-US" smtClean="0">
                <a:latin typeface="+mn-ea"/>
              </a:rPr>
              <a:pPr/>
              <a:t>9</a:t>
            </a:fld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6317712"/>
      </p:ext>
    </p:extLst>
  </p:cSld>
  <p:clrMapOvr>
    <a:masterClrMapping/>
  </p:clrMapOvr>
</p:sld>
</file>

<file path=ppt/theme/theme1.xml><?xml version="1.0" encoding="utf-8"?>
<a:theme xmlns:a="http://schemas.openxmlformats.org/drawingml/2006/main" name="ウィスプ">
  <a:themeElements>
    <a:clrScheme name="ウィスプ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ウィスプ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ィスプ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E6564793-4896-4E0C-8801-A9230543B816}" vid="{FD5737D2-78B0-4D47-8894-10CDEF9A2F6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パワーポイント_テンプレート</Template>
  <TotalTime>2312</TotalTime>
  <Words>2309</Words>
  <Application>Microsoft Macintosh PowerPoint</Application>
  <PresentationFormat>Widescreen</PresentationFormat>
  <Paragraphs>520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メイリオ</vt:lpstr>
      <vt:lpstr>游ゴシック</vt:lpstr>
      <vt:lpstr>Calibri</vt:lpstr>
      <vt:lpstr>Century Gothic</vt:lpstr>
      <vt:lpstr>Wingdings</vt:lpstr>
      <vt:lpstr>Wingdings 3</vt:lpstr>
      <vt:lpstr>ウィスプ</vt:lpstr>
      <vt:lpstr>PowerPoint Presentation</vt:lpstr>
      <vt:lpstr>改訂履歴</vt:lpstr>
      <vt:lpstr>目次</vt:lpstr>
      <vt:lpstr>1. システム構成</vt:lpstr>
      <vt:lpstr>1. インフラ構成図 (v3.0.0)</vt:lpstr>
      <vt:lpstr>2. セキュリティ</vt:lpstr>
      <vt:lpstr>2. ARアプリ (iOS, Android)</vt:lpstr>
      <vt:lpstr>インフラ構成図 (v3.0.0) からARアプリ関連を抜粋</vt:lpstr>
      <vt:lpstr>1. 処理フロー</vt:lpstr>
      <vt:lpstr>2. 処理フロー図 （ARアプリ）</vt:lpstr>
      <vt:lpstr>3. データ構造</vt:lpstr>
      <vt:lpstr>4. API仕様  アルバム情報を取得する</vt:lpstr>
      <vt:lpstr>5. 画面遷移</vt:lpstr>
      <vt:lpstr>6. 画面設計 (2/6)</vt:lpstr>
      <vt:lpstr>6. 画面設計 (6/6)</vt:lpstr>
      <vt:lpstr>6. 画面設計 (6/6)</vt:lpstr>
      <vt:lpstr>3. コンテンツ管理画面 (Web)</vt:lpstr>
      <vt:lpstr>インフラ構成図 (v3.0.0) からコンテンツ管理画面 関連を抜粋</vt:lpstr>
      <vt:lpstr>1. 画面フロー図 （管理機能）</vt:lpstr>
      <vt:lpstr>2. アクセス解析機能</vt:lpstr>
      <vt:lpstr>4. 開発プロジェクト</vt:lpstr>
      <vt:lpstr>1. システム構成</vt:lpstr>
      <vt:lpstr>2. ランニングコストについて</vt:lpstr>
    </vt:vector>
  </TitlesOfParts>
  <Company>株式会社ウエトマエ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株式会社Ms 御中 卒アルAR プラットフォーム構築 見積仕様書 No. 019-001-0001-00</dc:title>
  <dc:creator>山口 亮太</dc:creator>
  <cp:lastModifiedBy>石黒 友啓</cp:lastModifiedBy>
  <cp:revision>329</cp:revision>
  <dcterms:created xsi:type="dcterms:W3CDTF">2019-08-31T11:57:52Z</dcterms:created>
  <dcterms:modified xsi:type="dcterms:W3CDTF">2020-11-03T07:08:23Z</dcterms:modified>
</cp:coreProperties>
</file>